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3" r:id="rId1"/>
  </p:sldMasterIdLst>
  <p:sldIdLst>
    <p:sldId id="270" r:id="rId2"/>
    <p:sldId id="277" r:id="rId3"/>
    <p:sldId id="269" r:id="rId4"/>
    <p:sldId id="278" r:id="rId5"/>
    <p:sldId id="272" r:id="rId6"/>
    <p:sldId id="274" r:id="rId7"/>
    <p:sldId id="279" r:id="rId8"/>
    <p:sldId id="273" r:id="rId9"/>
    <p:sldId id="275" r:id="rId10"/>
    <p:sldId id="260" r:id="rId11"/>
    <p:sldId id="261" r:id="rId12"/>
    <p:sldId id="280" r:id="rId13"/>
    <p:sldId id="262" r:id="rId14"/>
    <p:sldId id="263" r:id="rId15"/>
    <p:sldId id="276" r:id="rId16"/>
    <p:sldId id="281" r:id="rId17"/>
    <p:sldId id="282" r:id="rId18"/>
    <p:sldId id="292" r:id="rId19"/>
    <p:sldId id="265" r:id="rId20"/>
    <p:sldId id="293" r:id="rId21"/>
    <p:sldId id="283" r:id="rId22"/>
    <p:sldId id="284" r:id="rId23"/>
    <p:sldId id="285" r:id="rId24"/>
    <p:sldId id="286" r:id="rId25"/>
    <p:sldId id="288" r:id="rId26"/>
    <p:sldId id="287" r:id="rId27"/>
    <p:sldId id="289" r:id="rId28"/>
    <p:sldId id="290" r:id="rId29"/>
    <p:sldId id="291" r:id="rId30"/>
    <p:sldId id="294" r:id="rId31"/>
    <p:sldId id="295" r:id="rId32"/>
    <p:sldId id="296" r:id="rId33"/>
    <p:sldId id="297" r:id="rId34"/>
    <p:sldId id="298" r:id="rId35"/>
    <p:sldId id="299" r:id="rId36"/>
    <p:sldId id="300" r:id="rId37"/>
    <p:sldId id="301" r:id="rId38"/>
    <p:sldId id="302" r:id="rId39"/>
    <p:sldId id="303" r:id="rId40"/>
    <p:sldId id="304" r:id="rId41"/>
    <p:sldId id="305" r:id="rId42"/>
    <p:sldId id="306" r:id="rId43"/>
    <p:sldId id="271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54"/>
  </p:normalViewPr>
  <p:slideViewPr>
    <p:cSldViewPr snapToGrid="0" snapToObjects="1">
      <p:cViewPr varScale="1">
        <p:scale>
          <a:sx n="104" d="100"/>
          <a:sy n="104" d="100"/>
        </p:scale>
        <p:origin x="89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BE0E0-16D3-8247-AF93-A20C6F3AEE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EE1FB2-72E8-CE4C-869D-ABCAED2AC9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D58A52-4BBF-484D-BBD6-307C232766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6662E-FAF4-44BC-88B5-85A7CBFB6D30}" type="datetime1">
              <a:rPr lang="en-US" smtClean="0"/>
              <a:pPr/>
              <a:t>2/22/22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6961AF-01CB-394E-BA75-52C5C0F088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10790A-EBCB-1345-8BA7-D1C504854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0771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A0DA26-FF56-9B4B-A608-441D7995C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9E04BB2-1F1F-BB46-A5A8-72BA322942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EB5B08-6191-874A-8E2D-57603C9D5F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59632-1575-4E14-B53B-3DC3D5ED3947}" type="datetime1">
              <a:rPr lang="en-US" smtClean="0"/>
              <a:t>2/22/22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5E8753-71F6-A84F-AFAC-11D24830B8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FBC744-BEEE-0D46-800D-9E8BC6394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0405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1636EE8-C9B3-584A-A45F-A6F3871EDC5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AE02FEF-F143-E34D-97DE-8D937AA386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9DEEB5-0E06-B142-AFC5-94F3BA05C4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A6868-2568-4CC9-B302-F37117B01A6E}" type="datetime1">
              <a:rPr lang="en-US" smtClean="0"/>
              <a:t>2/22/22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5EE843-8B73-3E45-9DD8-7E6BA81F2E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70E802-ADDF-5E48-BE3A-A375C3031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5614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C4315-5EAE-5E48-BB6F-2F4E5E1019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12214C-0478-7043-8A69-23B03C66D0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C68798-25C8-6F45-957F-708624C605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5F08A-1E71-4B2B-BB49-E743F2903911}" type="datetime1">
              <a:rPr lang="en-US" smtClean="0"/>
              <a:t>2/22/22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0CAACF-8C18-5746-BBE1-5CE9987582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F391ED-00DD-F54F-88C8-1A652DA56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0156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57DDCB-6A35-0F4D-9A59-2FC07C3BE9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1E18FD-B203-A24C-8583-2FFA476224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2BBE07-3D7A-0D41-9B6D-C66D1C7C67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17D9E-721A-44BB-8863-9873FE64DA75}" type="datetime1">
              <a:rPr lang="en-US" smtClean="0"/>
              <a:t>2/22/22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3A0694-9271-B94D-B952-2BF3E8D9D6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F8EAFA-8CE5-2B40-ACE4-9B795B30D5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8115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70C6FE-2845-AE4B-982D-7150FD090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4A3F75-51ED-FA4C-81B3-D9CE82A6D7B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2A4E7E-D55E-A34E-A1B3-1C534E286F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82C524-2526-144A-8FF6-B978BAE6C4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1DA2F-80B8-49CF-99FB-5ABCA53A607A}" type="datetime1">
              <a:rPr lang="en-US" smtClean="0"/>
              <a:t>2/22/22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7401EE-C0BC-AB41-B849-611D9F0D88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B7CA13-210E-1D4E-9D46-49DE5F9ED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3872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864FD9-FECA-4D48-9D94-364B7F6201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9BFF50-972F-114B-A578-2531D1FA9B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7B1F2B-4B89-7B42-B4B2-F08A812643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D3DFBF2-27AA-0346-BA9D-5986661067A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124A791-7148-7649-9223-749E90DD5BD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EA6F441-1DDD-0649-844A-8DF4E7EF55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52172-E6C9-4B6C-929A-A9DE3837BBF1}" type="datetime1">
              <a:rPr lang="en-US" smtClean="0"/>
              <a:t>2/22/22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91E7C4D-4053-9341-B563-2F90B5F1A1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ECA4A8A-D141-7C46-9948-0BE955F609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6573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C51CE8-AF23-E242-8D27-33D9315F5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FFB7C7-2D9D-1044-ADD3-F06331A556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41CFF-90C9-47B3-9DA1-F2BF8D839F7E}" type="datetime1">
              <a:rPr lang="en-US" smtClean="0"/>
              <a:t>2/22/22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900960-0A7F-B144-B340-A510C4A2A6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32C258-2EE3-8F4D-98B1-734CFB0CF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3884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E26530-1710-114B-A858-E8A0654B94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048FA-06AB-4884-A69B-986B96E68A24}" type="datetime1">
              <a:rPr lang="en-US" smtClean="0"/>
              <a:t>2/22/22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C59428E-07BE-7747-BFB3-436640F247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627B98-D4A7-E44F-A6CA-C7D328A705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9068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CF59AF-93B2-1541-B9D9-A8490A27A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A73FE5-225F-7146-9BE6-4C5BAC392B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F9A8A3-36C8-584C-8390-F4B91DDC6A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9E7D92-7EC5-854A-9015-35DD94884F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B7ABA-0172-4F9C-889D-567164F66BCD}" type="datetime1">
              <a:rPr lang="en-US" smtClean="0"/>
              <a:t>2/22/22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E6E4CD-DEDA-8843-A597-DD39E678B9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EEB462-F506-3F49-986A-661A78AA1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0378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D63FBD-3C6B-1841-A984-E223DFD805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232AE90-FCB9-5847-BD63-1F896B03F76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408240-6C6F-474E-BBA7-95904F5234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6AE84C-B068-6047-99FB-D351818E41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C6A5B-8AE7-4A41-B5A7-9ADC6686DC18}" type="datetime1">
              <a:rPr lang="en-US" smtClean="0"/>
              <a:t>2/22/22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CD00FF-B3D6-FD48-8776-97E16B924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A04718-DF56-E646-9B29-47FD6E948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12913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C55C75D-07C9-894B-9EE5-66B072767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97ACBC-FECD-6346-9DCF-3F413CCAFF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10C93B-FDF6-7642-BD14-B4F2F921D6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E0CF6C-748E-4B7A-BC8B-3011EF78ED13}" type="datetime1">
              <a:rPr lang="en-US" smtClean="0"/>
              <a:pPr/>
              <a:t>2/22/22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167539-01E5-6347-9E44-19FABE2A81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35AD75-E6C9-AF4E-96BB-607A884F99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27056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81C21-0504-D942-A3E6-9F721E3258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5152" y="785812"/>
            <a:ext cx="7530685" cy="1557338"/>
          </a:xfrm>
        </p:spPr>
        <p:txBody>
          <a:bodyPr>
            <a:normAutofit fontScale="90000"/>
          </a:bodyPr>
          <a:lstStyle/>
          <a:p>
            <a:pPr algn="l"/>
            <a:r>
              <a:rPr lang="en-US" sz="6000" dirty="0">
                <a:solidFill>
                  <a:srgbClr val="FFFFFF"/>
                </a:solidFill>
              </a:rPr>
              <a:t>Agenda</a:t>
            </a:r>
            <a:br>
              <a:rPr lang="en-US" sz="5200" dirty="0">
                <a:solidFill>
                  <a:srgbClr val="FFFFFF"/>
                </a:solidFill>
              </a:rPr>
            </a:br>
            <a:endParaRPr lang="en-US" sz="5200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0BF439-7715-6149-AF5F-75977CB958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2019335"/>
            <a:ext cx="8720138" cy="4052853"/>
          </a:xfrm>
        </p:spPr>
        <p:txBody>
          <a:bodyPr>
            <a:normAutofit/>
          </a:bodyPr>
          <a:lstStyle/>
          <a:p>
            <a:pPr algn="l"/>
            <a:r>
              <a:rPr lang="en-US" sz="2200" dirty="0">
                <a:solidFill>
                  <a:srgbClr val="FFFFFF"/>
                </a:solidFill>
              </a:rPr>
              <a:t>Java Introduction</a:t>
            </a:r>
          </a:p>
          <a:p>
            <a:pPr algn="l"/>
            <a:r>
              <a:rPr lang="en-US" sz="2200" dirty="0">
                <a:solidFill>
                  <a:srgbClr val="FFFFFF"/>
                </a:solidFill>
              </a:rPr>
              <a:t>What is Java?</a:t>
            </a:r>
          </a:p>
          <a:p>
            <a:pPr algn="l"/>
            <a:r>
              <a:rPr lang="en-US" sz="2200" dirty="0">
                <a:solidFill>
                  <a:srgbClr val="FFFFFF"/>
                </a:solidFill>
              </a:rPr>
              <a:t>What is JDK?</a:t>
            </a:r>
          </a:p>
          <a:p>
            <a:pPr algn="l"/>
            <a:r>
              <a:rPr lang="en-US" sz="2200" dirty="0">
                <a:solidFill>
                  <a:srgbClr val="FFFFFF"/>
                </a:solidFill>
              </a:rPr>
              <a:t>Components of JDK</a:t>
            </a:r>
          </a:p>
          <a:p>
            <a:pPr algn="l"/>
            <a:r>
              <a:rPr lang="en-US" sz="2200" dirty="0">
                <a:solidFill>
                  <a:srgbClr val="FFFFFF"/>
                </a:solidFill>
              </a:rPr>
              <a:t>Java &amp; Eclipse Installation</a:t>
            </a:r>
          </a:p>
          <a:p>
            <a:pPr algn="l"/>
            <a:r>
              <a:rPr lang="en-US" sz="2200" dirty="0">
                <a:solidFill>
                  <a:srgbClr val="FFFFFF"/>
                </a:solidFill>
              </a:rPr>
              <a:t>First Java Program</a:t>
            </a:r>
          </a:p>
          <a:p>
            <a:pPr algn="l"/>
            <a:r>
              <a:rPr lang="en-US" sz="2200" dirty="0">
                <a:solidFill>
                  <a:srgbClr val="FFFFFF"/>
                </a:solidFill>
              </a:rPr>
              <a:t>Variables &amp; Datatypes</a:t>
            </a:r>
          </a:p>
          <a:p>
            <a:pPr algn="l"/>
            <a:r>
              <a:rPr lang="en-US" sz="2200" dirty="0">
                <a:solidFill>
                  <a:srgbClr val="FFFFFF"/>
                </a:solidFill>
              </a:rPr>
              <a:t>Data Operations in Java</a:t>
            </a:r>
          </a:p>
          <a:p>
            <a:pPr algn="l"/>
            <a:r>
              <a:rPr lang="en-US" sz="2200" dirty="0">
                <a:solidFill>
                  <a:srgbClr val="FFFFFF"/>
                </a:solidFill>
              </a:rPr>
              <a:t>Programming Constructs</a:t>
            </a:r>
          </a:p>
          <a:p>
            <a:pPr algn="l"/>
            <a:endParaRPr lang="en-US" sz="2200" dirty="0">
              <a:solidFill>
                <a:srgbClr val="FFFFFF"/>
              </a:solidFill>
            </a:endParaRPr>
          </a:p>
          <a:p>
            <a:pPr algn="l"/>
            <a:endParaRPr lang="en-US" sz="2200" dirty="0">
              <a:solidFill>
                <a:srgbClr val="FFFFFF"/>
              </a:solidFill>
            </a:endParaRPr>
          </a:p>
          <a:p>
            <a:pPr algn="l"/>
            <a:endParaRPr lang="en-US" sz="2200" dirty="0">
              <a:solidFill>
                <a:srgbClr val="FFFFFF"/>
              </a:solidFill>
            </a:endParaRPr>
          </a:p>
          <a:p>
            <a:pPr algn="l"/>
            <a:endParaRPr lang="en-US" sz="2200" dirty="0">
              <a:solidFill>
                <a:srgbClr val="FFFFFF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BB0FD09-EBB1-8F47-8610-4ED6A46AC2E6}"/>
              </a:ext>
            </a:extLst>
          </p:cNvPr>
          <p:cNvSpPr/>
          <p:nvPr/>
        </p:nvSpPr>
        <p:spPr>
          <a:xfrm>
            <a:off x="935165" y="1665720"/>
            <a:ext cx="7008686" cy="1285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45793198-7054-AD4F-B80D-7B7997BF4F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6661" y="1794307"/>
            <a:ext cx="2603500" cy="287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3462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D59A4-2956-6F49-AB59-38D6ECE2624D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tx1"/>
          </a:solidFill>
        </p:spPr>
        <p:txBody>
          <a:bodyPr>
            <a:normAutofit/>
          </a:bodyPr>
          <a:lstStyle/>
          <a:p>
            <a:pPr algn="r"/>
            <a:r>
              <a:rPr lang="en-US" sz="4800" dirty="0">
                <a:solidFill>
                  <a:schemeClr val="bg1"/>
                </a:solidFill>
              </a:rPr>
              <a:t>How do JVM, JRE and JDK work?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8AAE848-005A-514A-8E2D-77989F36B8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10464" y="1825625"/>
            <a:ext cx="7943335" cy="4351338"/>
          </a:xfrm>
        </p:spPr>
        <p:txBody>
          <a:bodyPr/>
          <a:lstStyle/>
          <a:p>
            <a:pPr marL="0" indent="0" algn="just">
              <a:buNone/>
            </a:pPr>
            <a:r>
              <a:rPr lang="en-US" dirty="0">
                <a:solidFill>
                  <a:schemeClr val="bg1"/>
                </a:solidFill>
              </a:rPr>
              <a:t>Class Loader: It makes sure that all the necessary classes are loaded in the time of the execution of a program.</a:t>
            </a:r>
          </a:p>
          <a:p>
            <a:pPr marL="0" indent="0" algn="just">
              <a:buNone/>
            </a:pPr>
            <a:r>
              <a:rPr lang="en-US" dirty="0">
                <a:solidFill>
                  <a:schemeClr val="bg1"/>
                </a:solidFill>
              </a:rPr>
              <a:t>Byte code verifier: The BYTE code verifier checks the code for errors or irregularities based on access rights on objects.</a:t>
            </a:r>
          </a:p>
          <a:p>
            <a:pPr marL="0" indent="0" algn="just">
              <a:buNone/>
            </a:pPr>
            <a:r>
              <a:rPr lang="en-US" dirty="0">
                <a:solidFill>
                  <a:schemeClr val="bg1"/>
                </a:solidFill>
              </a:rPr>
              <a:t>Interpreter: While running the program, the interpreter loads, checks and runs the code.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BA32B44-BC28-9F44-B59F-391C76475C5A}"/>
              </a:ext>
            </a:extLst>
          </p:cNvPr>
          <p:cNvSpPr/>
          <p:nvPr/>
        </p:nvSpPr>
        <p:spPr>
          <a:xfrm>
            <a:off x="541638" y="1342585"/>
            <a:ext cx="2349841" cy="1325563"/>
          </a:xfrm>
          <a:prstGeom prst="ellipse">
            <a:avLst/>
          </a:prstGeom>
          <a:solidFill>
            <a:schemeClr val="tx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Source file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67C3BEF-B69E-DC48-81FD-048220AA8479}"/>
              </a:ext>
            </a:extLst>
          </p:cNvPr>
          <p:cNvSpPr/>
          <p:nvPr/>
        </p:nvSpPr>
        <p:spPr>
          <a:xfrm>
            <a:off x="541639" y="3246802"/>
            <a:ext cx="2349842" cy="1325563"/>
          </a:xfrm>
          <a:prstGeom prst="ellipse">
            <a:avLst/>
          </a:prstGeom>
          <a:solidFill>
            <a:schemeClr val="tx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Source file. java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8FE4179-A3B8-9143-941D-C63061A48125}"/>
              </a:ext>
            </a:extLst>
          </p:cNvPr>
          <p:cNvSpPr/>
          <p:nvPr/>
        </p:nvSpPr>
        <p:spPr>
          <a:xfrm>
            <a:off x="541638" y="5167312"/>
            <a:ext cx="2349841" cy="1325563"/>
          </a:xfrm>
          <a:prstGeom prst="ellipse">
            <a:avLst/>
          </a:prstGeom>
          <a:solidFill>
            <a:schemeClr val="tx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Byte code. class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86504BB-90C3-6049-898C-8BC7E351DED8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1716558" y="2668148"/>
            <a:ext cx="2" cy="578654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9144078-B19A-3B43-A8B8-25DF23649DF5}"/>
              </a:ext>
            </a:extLst>
          </p:cNvPr>
          <p:cNvCxnSpPr>
            <a:cxnSpLocks/>
          </p:cNvCxnSpPr>
          <p:nvPr/>
        </p:nvCxnSpPr>
        <p:spPr>
          <a:xfrm>
            <a:off x="1716556" y="4572365"/>
            <a:ext cx="2" cy="578654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5740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4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9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4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D59A4-2956-6F49-AB59-38D6ECE2624D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tx1"/>
          </a:solidFill>
        </p:spPr>
        <p:txBody>
          <a:bodyPr>
            <a:normAutofit/>
          </a:bodyPr>
          <a:lstStyle/>
          <a:p>
            <a:pPr algn="r"/>
            <a:r>
              <a:rPr lang="en-US" sz="4800" dirty="0">
                <a:solidFill>
                  <a:schemeClr val="bg1"/>
                </a:solidFill>
              </a:rPr>
              <a:t>How do JVM, JRE and JDK work?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DB02ABC9-83CB-134C-8A4F-548403BEB6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136" y="1346886"/>
            <a:ext cx="11640064" cy="5309668"/>
          </a:xfrm>
          <a:prstGeom prst="rect">
            <a:avLst/>
          </a:prstGeom>
          <a:effectLst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2177920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BB0FD09-EBB1-8F47-8610-4ED6A46AC2E6}"/>
              </a:ext>
            </a:extLst>
          </p:cNvPr>
          <p:cNvSpPr/>
          <p:nvPr/>
        </p:nvSpPr>
        <p:spPr>
          <a:xfrm rot="5400000">
            <a:off x="3468619" y="3015780"/>
            <a:ext cx="1655762" cy="567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45793198-7054-AD4F-B80D-7B7997BF4F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940" y="1609044"/>
            <a:ext cx="2603500" cy="2870200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18F6D29A-3FA4-7642-8D78-0E393FD565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6076" y="2338921"/>
            <a:ext cx="7307896" cy="1212737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Java &amp; Eclipse Installation</a:t>
            </a:r>
          </a:p>
        </p:txBody>
      </p:sp>
    </p:spTree>
    <p:extLst>
      <p:ext uri="{BB962C8B-B14F-4D97-AF65-F5344CB8AC3E}">
        <p14:creationId xmlns:p14="http://schemas.microsoft.com/office/powerpoint/2010/main" val="2362590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D59A4-2956-6F49-AB59-38D6ECE26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98342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r"/>
            <a:r>
              <a:rPr lang="en-US" sz="4800" dirty="0">
                <a:solidFill>
                  <a:schemeClr val="bg1"/>
                </a:solidFill>
              </a:rPr>
              <a:t>Java Installation</a:t>
            </a:r>
          </a:p>
        </p:txBody>
      </p:sp>
      <p:pic>
        <p:nvPicPr>
          <p:cNvPr id="5" name="Picture 4" descr="Graphical user interface, text, application, Word&#10;&#10;Description automatically generated">
            <a:extLst>
              <a:ext uri="{FF2B5EF4-FFF2-40B4-BE49-F238E27FC236}">
                <a16:creationId xmlns:a16="http://schemas.microsoft.com/office/drawing/2014/main" id="{1767ED92-7F59-BD4E-A66C-D581688F8E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1" y="1463467"/>
            <a:ext cx="11830050" cy="5208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8305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D59A4-2956-6F49-AB59-38D6ECE26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37753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r"/>
            <a:r>
              <a:rPr lang="en-US" sz="4800" dirty="0">
                <a:solidFill>
                  <a:schemeClr val="bg1"/>
                </a:solidFill>
              </a:rPr>
              <a:t>Java Installation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8AAE848-005A-514A-8E2D-77989F36B8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9259" y="1525029"/>
            <a:ext cx="5636741" cy="4614863"/>
          </a:xfrm>
        </p:spPr>
        <p:txBody>
          <a:bodyPr/>
          <a:lstStyle/>
          <a:p>
            <a:pPr marL="0" indent="0" algn="just">
              <a:buNone/>
            </a:pPr>
            <a:r>
              <a:rPr lang="en-US" dirty="0">
                <a:solidFill>
                  <a:schemeClr val="bg1"/>
                </a:solidFill>
              </a:rPr>
              <a:t>To set the permanent path of JDK in your system:</a:t>
            </a:r>
          </a:p>
          <a:p>
            <a:pPr marL="514350" indent="-514350" algn="just"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Begin by going to My Computer properties</a:t>
            </a:r>
          </a:p>
          <a:p>
            <a:pPr marL="514350" indent="-514350" algn="just"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Click on Advanced system setting.</a:t>
            </a:r>
          </a:p>
          <a:p>
            <a:pPr marL="514350" indent="-514350" algn="just"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Click on Environmental variable option</a:t>
            </a:r>
          </a:p>
          <a:p>
            <a:pPr marL="514350" indent="-514350" algn="just"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Select Path variable to edit</a:t>
            </a:r>
          </a:p>
          <a:p>
            <a:pPr marL="514350" indent="-514350" algn="just"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Enter the path to bin folder inside JDK installed in your system.</a:t>
            </a:r>
          </a:p>
          <a:p>
            <a:pPr marL="514350" indent="-514350">
              <a:buAutoNum type="arabicPeriod"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B89ECC-E2B7-6F4B-8F38-04B3A040A2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525029"/>
            <a:ext cx="5818535" cy="4614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43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D59A4-2956-6F49-AB59-38D6ECE26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03716"/>
          </a:xfrm>
          <a:solidFill>
            <a:schemeClr val="tx1"/>
          </a:solidFill>
        </p:spPr>
        <p:txBody>
          <a:bodyPr>
            <a:normAutofit fontScale="90000"/>
          </a:bodyPr>
          <a:lstStyle/>
          <a:p>
            <a:pPr algn="r"/>
            <a:r>
              <a:rPr lang="en-US" sz="4800" dirty="0">
                <a:solidFill>
                  <a:schemeClr val="bg1"/>
                </a:solidFill>
              </a:rPr>
              <a:t>Eclipse IDE Installation</a:t>
            </a:r>
          </a:p>
        </p:txBody>
      </p:sp>
      <p:pic>
        <p:nvPicPr>
          <p:cNvPr id="4" name="Picture 3" descr="A screenshot of a video game&#10;&#10;Description automatically generated">
            <a:extLst>
              <a:ext uri="{FF2B5EF4-FFF2-40B4-BE49-F238E27FC236}">
                <a16:creationId xmlns:a16="http://schemas.microsoft.com/office/drawing/2014/main" id="{E07567AA-5578-A84C-AED2-050D564C13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" y="1161534"/>
            <a:ext cx="11781135" cy="5467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8331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BB0FD09-EBB1-8F47-8610-4ED6A46AC2E6}"/>
              </a:ext>
            </a:extLst>
          </p:cNvPr>
          <p:cNvSpPr/>
          <p:nvPr/>
        </p:nvSpPr>
        <p:spPr>
          <a:xfrm rot="5400000">
            <a:off x="3468619" y="3015780"/>
            <a:ext cx="1655762" cy="567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45793198-7054-AD4F-B80D-7B7997BF4F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940" y="1609044"/>
            <a:ext cx="2603500" cy="2870200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18F6D29A-3FA4-7642-8D78-0E393FD565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6076" y="2338921"/>
            <a:ext cx="7307896" cy="1212737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First Java Program</a:t>
            </a:r>
          </a:p>
        </p:txBody>
      </p:sp>
    </p:spTree>
    <p:extLst>
      <p:ext uri="{BB962C8B-B14F-4D97-AF65-F5344CB8AC3E}">
        <p14:creationId xmlns:p14="http://schemas.microsoft.com/office/powerpoint/2010/main" val="3946166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3C49C01-B2A0-D54E-942F-BC447C1221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4675" y="2076450"/>
            <a:ext cx="5157788" cy="211171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814D362-6899-F541-B3B5-F7E3984A54BA}"/>
              </a:ext>
            </a:extLst>
          </p:cNvPr>
          <p:cNvSpPr/>
          <p:nvPr/>
        </p:nvSpPr>
        <p:spPr>
          <a:xfrm>
            <a:off x="210064" y="806664"/>
            <a:ext cx="4040659" cy="864973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dirty="0"/>
              <a:t>public keyword is an access modifier which represents visibility, it means it is visible to all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28CAA9F-D770-7F42-8074-409BEDC2BACF}"/>
              </a:ext>
            </a:extLst>
          </p:cNvPr>
          <p:cNvSpPr/>
          <p:nvPr/>
        </p:nvSpPr>
        <p:spPr>
          <a:xfrm>
            <a:off x="210064" y="3267845"/>
            <a:ext cx="2619633" cy="864973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dirty="0"/>
              <a:t>class  keyword is used to declare a class in Java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873D46F-DCDC-FE4C-BAD0-D8D8FE2F4D43}"/>
              </a:ext>
            </a:extLst>
          </p:cNvPr>
          <p:cNvSpPr/>
          <p:nvPr/>
        </p:nvSpPr>
        <p:spPr>
          <a:xfrm>
            <a:off x="210064" y="4942443"/>
            <a:ext cx="2904611" cy="864973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dirty="0"/>
              <a:t>void is the return type of the method; it means it doesn’t return any value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391CB0F-CE7A-E14E-91E3-8C137D1F38EA}"/>
              </a:ext>
            </a:extLst>
          </p:cNvPr>
          <p:cNvSpPr/>
          <p:nvPr/>
        </p:nvSpPr>
        <p:spPr>
          <a:xfrm>
            <a:off x="3797644" y="4921848"/>
            <a:ext cx="4474819" cy="864973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dirty="0" err="1"/>
              <a:t>System.out.println</a:t>
            </a:r>
            <a:r>
              <a:rPr lang="en-US" dirty="0"/>
              <a:t>() is used for print statement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FC9CEE5-2F32-2740-9FC6-F60E62435831}"/>
              </a:ext>
            </a:extLst>
          </p:cNvPr>
          <p:cNvSpPr/>
          <p:nvPr/>
        </p:nvSpPr>
        <p:spPr>
          <a:xfrm>
            <a:off x="8394356" y="3687198"/>
            <a:ext cx="3566985" cy="864973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dirty="0"/>
              <a:t>main represents the startup of the program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A34ED1D-4E21-F940-AAD7-42CEF2CF02FC}"/>
              </a:ext>
            </a:extLst>
          </p:cNvPr>
          <p:cNvSpPr/>
          <p:nvPr/>
        </p:nvSpPr>
        <p:spPr>
          <a:xfrm>
            <a:off x="5255741" y="477795"/>
            <a:ext cx="6544962" cy="864973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dirty="0"/>
              <a:t>static is a keyword, if we declare a method as static , it is know as static method. The core advantage of static method is that there is no need to create object to invoke the static method.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932EFC2-BB81-AD46-A069-4C51B577F81C}"/>
              </a:ext>
            </a:extLst>
          </p:cNvPr>
          <p:cNvSpPr/>
          <p:nvPr/>
        </p:nvSpPr>
        <p:spPr>
          <a:xfrm>
            <a:off x="8394356" y="1610497"/>
            <a:ext cx="3233352" cy="864973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dirty="0"/>
              <a:t>String </a:t>
            </a:r>
            <a:r>
              <a:rPr lang="en-US" dirty="0" err="1"/>
              <a:t>args</a:t>
            </a:r>
            <a:r>
              <a:rPr lang="en-US" dirty="0"/>
              <a:t> [] is used for command line arguments.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DD7349A-0548-0D45-A42B-069C13140254}"/>
              </a:ext>
            </a:extLst>
          </p:cNvPr>
          <p:cNvCxnSpPr>
            <a:stCxn id="11" idx="2"/>
          </p:cNvCxnSpPr>
          <p:nvPr/>
        </p:nvCxnSpPr>
        <p:spPr>
          <a:xfrm>
            <a:off x="2230394" y="1671637"/>
            <a:ext cx="1427206" cy="80383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92272B6-F2A3-BC4E-800E-15741667BC26}"/>
              </a:ext>
            </a:extLst>
          </p:cNvPr>
          <p:cNvCxnSpPr>
            <a:stCxn id="12" idx="0"/>
          </p:cNvCxnSpPr>
          <p:nvPr/>
        </p:nvCxnSpPr>
        <p:spPr>
          <a:xfrm flipV="1">
            <a:off x="1519881" y="2644346"/>
            <a:ext cx="2570205" cy="623499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70CE05F-ED90-884B-B0D4-56587BF6695D}"/>
              </a:ext>
            </a:extLst>
          </p:cNvPr>
          <p:cNvCxnSpPr>
            <a:stCxn id="16" idx="2"/>
          </p:cNvCxnSpPr>
          <p:nvPr/>
        </p:nvCxnSpPr>
        <p:spPr>
          <a:xfrm flipH="1">
            <a:off x="4806778" y="1342768"/>
            <a:ext cx="3721444" cy="1400432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81410B9-6516-DC46-A99F-927E13C173B7}"/>
              </a:ext>
            </a:extLst>
          </p:cNvPr>
          <p:cNvCxnSpPr>
            <a:stCxn id="17" idx="1"/>
          </p:cNvCxnSpPr>
          <p:nvPr/>
        </p:nvCxnSpPr>
        <p:spPr>
          <a:xfrm flipH="1">
            <a:off x="6472688" y="2042984"/>
            <a:ext cx="1921668" cy="601362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7ED4587-74B0-8744-AF6A-23BB8734FEEC}"/>
              </a:ext>
            </a:extLst>
          </p:cNvPr>
          <p:cNvCxnSpPr>
            <a:stCxn id="13" idx="0"/>
          </p:cNvCxnSpPr>
          <p:nvPr/>
        </p:nvCxnSpPr>
        <p:spPr>
          <a:xfrm flipV="1">
            <a:off x="1662370" y="2866768"/>
            <a:ext cx="3453327" cy="207567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FBE1761-A17E-614F-A7FE-849E022CB61D}"/>
              </a:ext>
            </a:extLst>
          </p:cNvPr>
          <p:cNvCxnSpPr>
            <a:stCxn id="14" idx="0"/>
          </p:cNvCxnSpPr>
          <p:nvPr/>
        </p:nvCxnSpPr>
        <p:spPr>
          <a:xfrm flipH="1" flipV="1">
            <a:off x="4497859" y="3267845"/>
            <a:ext cx="1537195" cy="165400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A091F34-D960-1347-A85E-B4C1BE09858F}"/>
              </a:ext>
            </a:extLst>
          </p:cNvPr>
          <p:cNvCxnSpPr>
            <a:cxnSpLocks/>
          </p:cNvCxnSpPr>
          <p:nvPr/>
        </p:nvCxnSpPr>
        <p:spPr>
          <a:xfrm flipH="1" flipV="1">
            <a:off x="5835220" y="2902293"/>
            <a:ext cx="4379183" cy="73110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4326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BB0FD09-EBB1-8F47-8610-4ED6A46AC2E6}"/>
              </a:ext>
            </a:extLst>
          </p:cNvPr>
          <p:cNvSpPr/>
          <p:nvPr/>
        </p:nvSpPr>
        <p:spPr>
          <a:xfrm rot="5400000">
            <a:off x="3468619" y="3015780"/>
            <a:ext cx="1655762" cy="567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45793198-7054-AD4F-B80D-7B7997BF4F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940" y="1609044"/>
            <a:ext cx="2603500" cy="2870200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18F6D29A-3FA4-7642-8D78-0E393FD565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6076" y="2338921"/>
            <a:ext cx="7307896" cy="1212737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Variables &amp; Datatypes</a:t>
            </a:r>
          </a:p>
        </p:txBody>
      </p:sp>
    </p:spTree>
    <p:extLst>
      <p:ext uri="{BB962C8B-B14F-4D97-AF65-F5344CB8AC3E}">
        <p14:creationId xmlns:p14="http://schemas.microsoft.com/office/powerpoint/2010/main" val="2859464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D59A4-2956-6F49-AB59-38D6ECE26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66335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r"/>
            <a:r>
              <a:rPr lang="en-US" sz="4800" dirty="0">
                <a:solidFill>
                  <a:schemeClr val="bg1"/>
                </a:solidFill>
              </a:rPr>
              <a:t>Variables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8AAE848-005A-514A-8E2D-77989F36B8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31460"/>
            <a:ext cx="10826578" cy="5539668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Variables are memory locations which are reserved to store values.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C164EA7-CC82-9345-AAAC-59DB9780DCD4}"/>
              </a:ext>
            </a:extLst>
          </p:cNvPr>
          <p:cNvSpPr/>
          <p:nvPr/>
        </p:nvSpPr>
        <p:spPr>
          <a:xfrm>
            <a:off x="4705092" y="1682599"/>
            <a:ext cx="2349841" cy="1325563"/>
          </a:xfrm>
          <a:prstGeom prst="ellipse">
            <a:avLst/>
          </a:prstGeom>
          <a:solidFill>
            <a:schemeClr val="tx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Local Variables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6296929-6126-BD42-A431-44D5540E0A61}"/>
              </a:ext>
            </a:extLst>
          </p:cNvPr>
          <p:cNvSpPr/>
          <p:nvPr/>
        </p:nvSpPr>
        <p:spPr>
          <a:xfrm>
            <a:off x="838200" y="3338512"/>
            <a:ext cx="2349841" cy="1325563"/>
          </a:xfrm>
          <a:prstGeom prst="ellipse">
            <a:avLst/>
          </a:prstGeom>
          <a:solidFill>
            <a:schemeClr val="tx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Variables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0F423E5-99F4-EA4A-B65D-03B39A662F27}"/>
              </a:ext>
            </a:extLst>
          </p:cNvPr>
          <p:cNvSpPr/>
          <p:nvPr/>
        </p:nvSpPr>
        <p:spPr>
          <a:xfrm>
            <a:off x="4705092" y="3338512"/>
            <a:ext cx="2349841" cy="1325563"/>
          </a:xfrm>
          <a:prstGeom prst="ellipse">
            <a:avLst/>
          </a:prstGeom>
          <a:solidFill>
            <a:schemeClr val="tx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Static Variables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9697661-CA07-BB40-80A6-B57A9A42EBA2}"/>
              </a:ext>
            </a:extLst>
          </p:cNvPr>
          <p:cNvSpPr/>
          <p:nvPr/>
        </p:nvSpPr>
        <p:spPr>
          <a:xfrm>
            <a:off x="4705092" y="5066989"/>
            <a:ext cx="2349841" cy="1325563"/>
          </a:xfrm>
          <a:prstGeom prst="ellipse">
            <a:avLst/>
          </a:prstGeom>
          <a:solidFill>
            <a:schemeClr val="tx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Instance Variables</a:t>
            </a:r>
          </a:p>
        </p:txBody>
      </p:sp>
      <p:sp>
        <p:nvSpPr>
          <p:cNvPr id="5" name="Round Same-side Corner of Rectangle 4">
            <a:extLst>
              <a:ext uri="{FF2B5EF4-FFF2-40B4-BE49-F238E27FC236}">
                <a16:creationId xmlns:a16="http://schemas.microsoft.com/office/drawing/2014/main" id="{B62E4AF3-5287-AA48-9B45-93E757AD312A}"/>
              </a:ext>
            </a:extLst>
          </p:cNvPr>
          <p:cNvSpPr/>
          <p:nvPr/>
        </p:nvSpPr>
        <p:spPr>
          <a:xfrm>
            <a:off x="7438768" y="1878227"/>
            <a:ext cx="4114800" cy="568411"/>
          </a:xfrm>
          <a:prstGeom prst="round2Same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Created in a method or in a block</a:t>
            </a:r>
          </a:p>
        </p:txBody>
      </p:sp>
      <p:sp>
        <p:nvSpPr>
          <p:cNvPr id="12" name="Round Same-side Corner of Rectangle 11">
            <a:extLst>
              <a:ext uri="{FF2B5EF4-FFF2-40B4-BE49-F238E27FC236}">
                <a16:creationId xmlns:a16="http://schemas.microsoft.com/office/drawing/2014/main" id="{D02CE2EE-8026-7440-9A3A-88ABCFF02B78}"/>
              </a:ext>
            </a:extLst>
          </p:cNvPr>
          <p:cNvSpPr/>
          <p:nvPr/>
        </p:nvSpPr>
        <p:spPr>
          <a:xfrm>
            <a:off x="7438768" y="3476131"/>
            <a:ext cx="4114800" cy="568411"/>
          </a:xfrm>
          <a:prstGeom prst="round2Same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Belongs to the class</a:t>
            </a:r>
          </a:p>
        </p:txBody>
      </p:sp>
      <p:sp>
        <p:nvSpPr>
          <p:cNvPr id="13" name="Round Same-side Corner of Rectangle 12">
            <a:extLst>
              <a:ext uri="{FF2B5EF4-FFF2-40B4-BE49-F238E27FC236}">
                <a16:creationId xmlns:a16="http://schemas.microsoft.com/office/drawing/2014/main" id="{E1166466-3883-9E4D-AE77-8D1F2E385066}"/>
              </a:ext>
            </a:extLst>
          </p:cNvPr>
          <p:cNvSpPr/>
          <p:nvPr/>
        </p:nvSpPr>
        <p:spPr>
          <a:xfrm>
            <a:off x="7438768" y="5342334"/>
            <a:ext cx="4114800" cy="568411"/>
          </a:xfrm>
          <a:prstGeom prst="round2Same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Is an attribute of an object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D717D9B-CFD8-C74E-BE07-0B5EC9B7A46C}"/>
              </a:ext>
            </a:extLst>
          </p:cNvPr>
          <p:cNvCxnSpPr>
            <a:stCxn id="8" idx="6"/>
            <a:endCxn id="6" idx="2"/>
          </p:cNvCxnSpPr>
          <p:nvPr/>
        </p:nvCxnSpPr>
        <p:spPr>
          <a:xfrm flipV="1">
            <a:off x="3188041" y="2345381"/>
            <a:ext cx="1517051" cy="1655913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04E7ADF-70C7-184B-A712-0D56B949A754}"/>
              </a:ext>
            </a:extLst>
          </p:cNvPr>
          <p:cNvCxnSpPr>
            <a:stCxn id="8" idx="6"/>
            <a:endCxn id="9" idx="2"/>
          </p:cNvCxnSpPr>
          <p:nvPr/>
        </p:nvCxnSpPr>
        <p:spPr>
          <a:xfrm>
            <a:off x="3188041" y="4001294"/>
            <a:ext cx="1517051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0ADFEF2-E9D0-E94F-A3A9-FF2E5B1018A2}"/>
              </a:ext>
            </a:extLst>
          </p:cNvPr>
          <p:cNvCxnSpPr>
            <a:stCxn id="8" idx="6"/>
            <a:endCxn id="10" idx="2"/>
          </p:cNvCxnSpPr>
          <p:nvPr/>
        </p:nvCxnSpPr>
        <p:spPr>
          <a:xfrm>
            <a:off x="3188041" y="4001294"/>
            <a:ext cx="1517051" cy="1728477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8334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0" grpId="0" animBg="1"/>
      <p:bldP spid="5" grpId="0" animBg="1"/>
      <p:bldP spid="12" grpId="0" animBg="1"/>
      <p:bldP spid="1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BB0FD09-EBB1-8F47-8610-4ED6A46AC2E6}"/>
              </a:ext>
            </a:extLst>
          </p:cNvPr>
          <p:cNvSpPr/>
          <p:nvPr/>
        </p:nvSpPr>
        <p:spPr>
          <a:xfrm rot="5400000">
            <a:off x="3468619" y="3015780"/>
            <a:ext cx="1655762" cy="567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45793198-7054-AD4F-B80D-7B7997BF4F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940" y="1609044"/>
            <a:ext cx="2603500" cy="2870200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18F6D29A-3FA4-7642-8D78-0E393FD565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6076" y="2338921"/>
            <a:ext cx="6614984" cy="1212737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Java Introduction</a:t>
            </a:r>
          </a:p>
        </p:txBody>
      </p:sp>
    </p:spTree>
    <p:extLst>
      <p:ext uri="{BB962C8B-B14F-4D97-AF65-F5344CB8AC3E}">
        <p14:creationId xmlns:p14="http://schemas.microsoft.com/office/powerpoint/2010/main" val="712242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D59A4-2956-6F49-AB59-38D6ECE26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67113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r"/>
            <a:r>
              <a:rPr lang="en-US" sz="4800" dirty="0">
                <a:solidFill>
                  <a:schemeClr val="bg1"/>
                </a:solidFill>
              </a:rPr>
              <a:t>Local Variable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8AAE848-005A-514A-8E2D-77989F36B8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17218" y="1690688"/>
            <a:ext cx="8571127" cy="4388835"/>
          </a:xfrm>
        </p:spPr>
        <p:txBody>
          <a:bodyPr>
            <a:normAutofit/>
          </a:bodyPr>
          <a:lstStyle/>
          <a:p>
            <a:pPr lvl="1" algn="just">
              <a:buFont typeface="Wingdings" pitchFamily="2" charset="2"/>
              <a:buChar char="Ø"/>
            </a:pPr>
            <a:r>
              <a:rPr lang="en-US" sz="2800" dirty="0">
                <a:solidFill>
                  <a:schemeClr val="bg1"/>
                </a:solidFill>
              </a:rPr>
              <a:t>Declared in methods, constructors, or blocks</a:t>
            </a:r>
          </a:p>
          <a:p>
            <a:pPr lvl="1" algn="just">
              <a:buFont typeface="Wingdings" pitchFamily="2" charset="2"/>
              <a:buChar char="Ø"/>
            </a:pPr>
            <a:r>
              <a:rPr lang="en-US" sz="2800" dirty="0">
                <a:solidFill>
                  <a:schemeClr val="bg1"/>
                </a:solidFill>
              </a:rPr>
              <a:t>Created when execution enters a method, constructor, or block</a:t>
            </a:r>
          </a:p>
          <a:p>
            <a:pPr lvl="1" algn="just">
              <a:buFont typeface="Wingdings" pitchFamily="2" charset="2"/>
              <a:buChar char="Ø"/>
            </a:pPr>
            <a:r>
              <a:rPr lang="en-US" sz="2800" dirty="0">
                <a:solidFill>
                  <a:schemeClr val="bg1"/>
                </a:solidFill>
              </a:rPr>
              <a:t>Visible only within the declared method, constructor, or block</a:t>
            </a:r>
          </a:p>
          <a:p>
            <a:pPr lvl="1" algn="just">
              <a:buFont typeface="Wingdings" pitchFamily="2" charset="2"/>
              <a:buChar char="Ø"/>
            </a:pPr>
            <a:r>
              <a:rPr lang="en-US" sz="2800" dirty="0">
                <a:solidFill>
                  <a:schemeClr val="bg1"/>
                </a:solidFill>
              </a:rPr>
              <a:t>Implemented at stack level internally</a:t>
            </a:r>
          </a:p>
          <a:p>
            <a:pPr lvl="1" algn="just">
              <a:buFont typeface="Wingdings" pitchFamily="2" charset="2"/>
              <a:buChar char="Ø"/>
            </a:pPr>
            <a:r>
              <a:rPr lang="en-US" sz="2800" dirty="0">
                <a:solidFill>
                  <a:schemeClr val="bg1"/>
                </a:solidFill>
              </a:rPr>
              <a:t>There is no default value for local variables, so local variables should be declared, and an initial value should be assigned before the first use</a:t>
            </a:r>
          </a:p>
        </p:txBody>
      </p:sp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00F2B522-0F24-4141-9B4E-541E1D253C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719" y="1836738"/>
            <a:ext cx="2603500" cy="287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997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D59A4-2956-6F49-AB59-38D6ECE26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67113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r"/>
            <a:r>
              <a:rPr lang="en-US" sz="4800" dirty="0">
                <a:solidFill>
                  <a:schemeClr val="bg1"/>
                </a:solidFill>
              </a:rPr>
              <a:t>Instance Variable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8AAE848-005A-514A-8E2D-77989F36B8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17218" y="1690688"/>
            <a:ext cx="8571127" cy="4388835"/>
          </a:xfrm>
        </p:spPr>
        <p:txBody>
          <a:bodyPr>
            <a:normAutofit fontScale="92500" lnSpcReduction="10000"/>
          </a:bodyPr>
          <a:lstStyle/>
          <a:p>
            <a:pPr lvl="1" algn="just">
              <a:buFont typeface="Wingdings" pitchFamily="2" charset="2"/>
              <a:buChar char="Ø"/>
            </a:pPr>
            <a:r>
              <a:rPr lang="en-US" sz="2800" dirty="0">
                <a:solidFill>
                  <a:schemeClr val="bg1"/>
                </a:solidFill>
              </a:rPr>
              <a:t>Declared in a class.</a:t>
            </a:r>
          </a:p>
          <a:p>
            <a:pPr lvl="1" algn="just">
              <a:buFont typeface="Wingdings" pitchFamily="2" charset="2"/>
              <a:buChar char="Ø"/>
            </a:pPr>
            <a:r>
              <a:rPr lang="en-US" sz="2800" dirty="0">
                <a:solidFill>
                  <a:schemeClr val="bg1"/>
                </a:solidFill>
              </a:rPr>
              <a:t>When a space is allocated for an object in the heap, a slot for each instance variable value is created.</a:t>
            </a:r>
          </a:p>
          <a:p>
            <a:pPr lvl="1" algn="just">
              <a:buFont typeface="Wingdings" pitchFamily="2" charset="2"/>
              <a:buChar char="Ø"/>
            </a:pPr>
            <a:r>
              <a:rPr lang="en-US" sz="2800" dirty="0">
                <a:solidFill>
                  <a:schemeClr val="bg1"/>
                </a:solidFill>
              </a:rPr>
              <a:t>Created when an object is created with the use of the keyword “new” and destroyed when the object is destroyed.</a:t>
            </a:r>
          </a:p>
          <a:p>
            <a:pPr lvl="1" algn="just">
              <a:buFont typeface="Wingdings" pitchFamily="2" charset="2"/>
              <a:buChar char="Ø"/>
            </a:pPr>
            <a:r>
              <a:rPr lang="en-US" sz="2800" dirty="0">
                <a:solidFill>
                  <a:schemeClr val="bg1"/>
                </a:solidFill>
              </a:rPr>
              <a:t>Visible for all methods, constructors and block in the class.</a:t>
            </a:r>
          </a:p>
          <a:p>
            <a:pPr lvl="1" algn="just">
              <a:buFont typeface="Wingdings" pitchFamily="2" charset="2"/>
              <a:buChar char="Ø"/>
            </a:pPr>
            <a:r>
              <a:rPr lang="en-US" sz="2800" dirty="0">
                <a:solidFill>
                  <a:schemeClr val="bg1"/>
                </a:solidFill>
              </a:rPr>
              <a:t>Have default values. For numbers , the default value is 0, for Booleans it is false, and for object reference it is null.</a:t>
            </a:r>
          </a:p>
          <a:p>
            <a:pPr lvl="1" algn="just">
              <a:buFont typeface="Wingdings" pitchFamily="2" charset="2"/>
              <a:buChar char="Ø"/>
            </a:pPr>
            <a:r>
              <a:rPr lang="en-US" sz="2800" dirty="0">
                <a:solidFill>
                  <a:schemeClr val="bg1"/>
                </a:solidFill>
              </a:rPr>
              <a:t>Values can be assigned during the declaration or within the constructor.</a:t>
            </a:r>
          </a:p>
          <a:p>
            <a:pPr marL="0" indent="0" algn="just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00F2B522-0F24-4141-9B4E-541E1D253C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719" y="1836738"/>
            <a:ext cx="2603500" cy="287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612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D59A4-2956-6F49-AB59-38D6ECE26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67113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r"/>
            <a:r>
              <a:rPr lang="en-US" sz="4800" dirty="0">
                <a:solidFill>
                  <a:schemeClr val="bg1"/>
                </a:solidFill>
              </a:rPr>
              <a:t>Static Variable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8AAE848-005A-514A-8E2D-77989F36B8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17218" y="1532239"/>
            <a:ext cx="8571127" cy="4374292"/>
          </a:xfrm>
        </p:spPr>
        <p:txBody>
          <a:bodyPr>
            <a:normAutofit/>
          </a:bodyPr>
          <a:lstStyle/>
          <a:p>
            <a:pPr lvl="1" algn="just">
              <a:buFont typeface="Wingdings" pitchFamily="2" charset="2"/>
              <a:buChar char="Ø"/>
            </a:pPr>
            <a:r>
              <a:rPr lang="en-US" sz="2800" dirty="0">
                <a:solidFill>
                  <a:schemeClr val="bg1"/>
                </a:solidFill>
              </a:rPr>
              <a:t>Declared with the static keyword inside a class, but it is created outside a method, constructor, or a block.</a:t>
            </a:r>
          </a:p>
          <a:p>
            <a:pPr lvl="1" algn="just">
              <a:buFont typeface="Wingdings" pitchFamily="2" charset="2"/>
              <a:buChar char="Ø"/>
            </a:pPr>
            <a:r>
              <a:rPr lang="en-US" sz="2800" dirty="0">
                <a:solidFill>
                  <a:schemeClr val="bg1"/>
                </a:solidFill>
              </a:rPr>
              <a:t>Declared as constants i.e., variables never change from their initial value.</a:t>
            </a:r>
          </a:p>
          <a:p>
            <a:pPr lvl="1" algn="just">
              <a:buFont typeface="Wingdings" pitchFamily="2" charset="2"/>
              <a:buChar char="Ø"/>
            </a:pPr>
            <a:r>
              <a:rPr lang="en-US" sz="2800" dirty="0">
                <a:solidFill>
                  <a:schemeClr val="bg1"/>
                </a:solidFill>
              </a:rPr>
              <a:t>Stored in the static memory.</a:t>
            </a:r>
          </a:p>
          <a:p>
            <a:pPr lvl="1" algn="just">
              <a:buFont typeface="Wingdings" pitchFamily="2" charset="2"/>
              <a:buChar char="Ø"/>
            </a:pPr>
            <a:r>
              <a:rPr lang="en-US" sz="2800" dirty="0">
                <a:solidFill>
                  <a:schemeClr val="bg1"/>
                </a:solidFill>
              </a:rPr>
              <a:t>Created when the program starts and destroyed when the program stops.</a:t>
            </a:r>
          </a:p>
          <a:p>
            <a:pPr lvl="1" algn="just">
              <a:buFont typeface="Wingdings" pitchFamily="2" charset="2"/>
              <a:buChar char="Ø"/>
            </a:pPr>
            <a:r>
              <a:rPr lang="en-US" sz="2800" dirty="0">
                <a:solidFill>
                  <a:schemeClr val="bg1"/>
                </a:solidFill>
              </a:rPr>
              <a:t>Declared public since they must be available for users of the class.</a:t>
            </a:r>
          </a:p>
          <a:p>
            <a:pPr lvl="1" algn="just">
              <a:buFont typeface="Wingdings" pitchFamily="2" charset="2"/>
              <a:buChar char="Ø"/>
            </a:pPr>
            <a:r>
              <a:rPr lang="en-US" sz="2800" dirty="0">
                <a:solidFill>
                  <a:schemeClr val="bg1"/>
                </a:solidFill>
              </a:rPr>
              <a:t>Can be accessed by calling with the class name.</a:t>
            </a:r>
          </a:p>
          <a:p>
            <a:pPr marL="0" indent="0" algn="just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00F2B522-0F24-4141-9B4E-541E1D253C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719" y="1836738"/>
            <a:ext cx="2603500" cy="287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821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D59A4-2956-6F49-AB59-38D6ECE26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67113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r"/>
            <a:r>
              <a:rPr lang="en-US" sz="4800" dirty="0">
                <a:solidFill>
                  <a:schemeClr val="bg1"/>
                </a:solidFill>
              </a:rPr>
              <a:t>Datatypes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8AAE848-005A-514A-8E2D-77989F36B8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844" y="1532239"/>
            <a:ext cx="11343502" cy="4374292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dirty="0">
                <a:solidFill>
                  <a:schemeClr val="bg1"/>
                </a:solidFill>
              </a:rPr>
              <a:t>Each variable in Java has a specific type, which determines the size of memory, the range of values that can be stored and the set of operations that can be applied to the variable.</a:t>
            </a:r>
          </a:p>
          <a:p>
            <a:pPr marL="0" indent="0" algn="just">
              <a:buNone/>
            </a:pPr>
            <a:r>
              <a:rPr lang="en-US" dirty="0">
                <a:solidFill>
                  <a:schemeClr val="bg1"/>
                </a:solidFill>
              </a:rPr>
              <a:t>Datatypes can be categorized into two major types:</a:t>
            </a:r>
          </a:p>
          <a:p>
            <a:pPr lvl="1" algn="just">
              <a:buFont typeface="Wingdings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Primitive</a:t>
            </a:r>
          </a:p>
          <a:p>
            <a:pPr lvl="1" algn="just">
              <a:buFont typeface="Wingdings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Non-primitive/reference</a:t>
            </a:r>
          </a:p>
        </p:txBody>
      </p:sp>
    </p:spTree>
    <p:extLst>
      <p:ext uri="{BB962C8B-B14F-4D97-AF65-F5344CB8AC3E}">
        <p14:creationId xmlns:p14="http://schemas.microsoft.com/office/powerpoint/2010/main" val="33078682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D59A4-2956-6F49-AB59-38D6ECE26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9200"/>
            <a:ext cx="10515600" cy="1167113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r"/>
            <a:r>
              <a:rPr lang="en-US" sz="4800" dirty="0">
                <a:solidFill>
                  <a:schemeClr val="bg1"/>
                </a:solidFill>
              </a:rPr>
              <a:t>Datatypes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9DB239F-3A92-DF4E-B2B3-2E09195DD82D}"/>
              </a:ext>
            </a:extLst>
          </p:cNvPr>
          <p:cNvSpPr/>
          <p:nvPr/>
        </p:nvSpPr>
        <p:spPr>
          <a:xfrm>
            <a:off x="729049" y="1396313"/>
            <a:ext cx="4769708" cy="476970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400" b="1" dirty="0"/>
          </a:p>
          <a:p>
            <a:r>
              <a:rPr lang="en-US" sz="2400" b="1" dirty="0"/>
              <a:t>Primitive</a:t>
            </a:r>
          </a:p>
          <a:p>
            <a:endParaRPr lang="en-US" dirty="0"/>
          </a:p>
          <a:p>
            <a:pPr algn="just"/>
            <a:r>
              <a:rPr lang="en-US" sz="2000" dirty="0"/>
              <a:t>The datatypes which predefined by the language and named as a  keyword.</a:t>
            </a:r>
          </a:p>
          <a:p>
            <a:pPr algn="just"/>
            <a:r>
              <a:rPr lang="en-US" sz="2000" dirty="0"/>
              <a:t>There are 8 major Primitive Datatypes: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byte – number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short – number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int – number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long – number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float – float number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double – float number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char – a character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boolean</a:t>
            </a:r>
            <a:r>
              <a:rPr lang="en-US" sz="2000" dirty="0"/>
              <a:t> – true or false</a:t>
            </a:r>
          </a:p>
          <a:p>
            <a:endParaRPr lang="en-US" sz="2000" dirty="0"/>
          </a:p>
          <a:p>
            <a:r>
              <a:rPr lang="en-US" sz="2000" dirty="0"/>
              <a:t>Syntax : int num=50;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D9F8D05-306E-A641-B41A-CA5F8A4F9F8D}"/>
              </a:ext>
            </a:extLst>
          </p:cNvPr>
          <p:cNvSpPr/>
          <p:nvPr/>
        </p:nvSpPr>
        <p:spPr>
          <a:xfrm>
            <a:off x="6584092" y="1396313"/>
            <a:ext cx="4769708" cy="476970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400" b="1" dirty="0"/>
          </a:p>
          <a:p>
            <a:endParaRPr lang="en-US" sz="2400" b="1" dirty="0"/>
          </a:p>
          <a:p>
            <a:endParaRPr lang="en-US" sz="2400" b="1" dirty="0"/>
          </a:p>
          <a:p>
            <a:r>
              <a:rPr lang="en-US" sz="2400" b="1" dirty="0"/>
              <a:t>Non-Primitive/Reference</a:t>
            </a:r>
          </a:p>
          <a:p>
            <a:endParaRPr lang="en-US" dirty="0"/>
          </a:p>
          <a:p>
            <a:pPr algn="just"/>
            <a:r>
              <a:rPr lang="en-US" sz="2000" dirty="0"/>
              <a:t>Reference variables are created using defined constructors of the class.</a:t>
            </a:r>
          </a:p>
          <a:p>
            <a:pPr algn="just"/>
            <a:r>
              <a:rPr lang="en-US" sz="2000" dirty="0"/>
              <a:t>These variables are declared to be of a specific type that cannot be changed.</a:t>
            </a:r>
          </a:p>
          <a:p>
            <a:pPr algn="just"/>
            <a:r>
              <a:rPr lang="en-US" sz="2000" dirty="0"/>
              <a:t>Objects of various classes , Strings and Arrays comes under reference datatype.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Syntax: Student s1=new Student();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B6F91A3-1AEA-5448-B3C0-11B7B3E8A990}"/>
              </a:ext>
            </a:extLst>
          </p:cNvPr>
          <p:cNvCxnSpPr>
            <a:cxnSpLocks/>
          </p:cNvCxnSpPr>
          <p:nvPr/>
        </p:nvCxnSpPr>
        <p:spPr>
          <a:xfrm>
            <a:off x="6063049" y="1396313"/>
            <a:ext cx="0" cy="4658498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1956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D59A4-2956-6F49-AB59-38D6ECE26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67113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r"/>
            <a:r>
              <a:rPr lang="en-US" sz="4800" dirty="0">
                <a:solidFill>
                  <a:schemeClr val="bg1"/>
                </a:solidFill>
              </a:rPr>
              <a:t>Datatypes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8AAE848-005A-514A-8E2D-77989F36B8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844" y="1532239"/>
            <a:ext cx="11343502" cy="4720280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dirty="0">
                <a:solidFill>
                  <a:schemeClr val="bg1"/>
                </a:solidFill>
              </a:rPr>
              <a:t>John own a Retail Department store. John needs to create a bill with the following field present:</a:t>
            </a:r>
          </a:p>
          <a:p>
            <a:pPr lvl="1" algn="just">
              <a:buFont typeface="Wingdings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Invoice ID</a:t>
            </a:r>
          </a:p>
          <a:p>
            <a:pPr lvl="1" algn="just">
              <a:buFont typeface="Wingdings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Product ID</a:t>
            </a:r>
          </a:p>
          <a:p>
            <a:pPr lvl="1" algn="just">
              <a:buFont typeface="Wingdings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Product Cost</a:t>
            </a:r>
          </a:p>
          <a:p>
            <a:pPr lvl="1" algn="just">
              <a:buFont typeface="Wingdings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Quantity</a:t>
            </a:r>
          </a:p>
          <a:p>
            <a:pPr lvl="1" algn="just">
              <a:buFont typeface="Wingdings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Discount</a:t>
            </a:r>
          </a:p>
          <a:p>
            <a:pPr lvl="1" algn="just">
              <a:buFont typeface="Wingdings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Total Price</a:t>
            </a:r>
          </a:p>
          <a:p>
            <a:pPr lvl="1" algn="just">
              <a:buFont typeface="Wingdings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Feedback Provided ?</a:t>
            </a:r>
          </a:p>
          <a:p>
            <a:pPr marL="0" indent="0" algn="just">
              <a:buNone/>
            </a:pPr>
            <a:r>
              <a:rPr lang="en-US" dirty="0">
                <a:solidFill>
                  <a:schemeClr val="bg1"/>
                </a:solidFill>
              </a:rPr>
              <a:t>John has no knowledge about the datatypes in Java,</a:t>
            </a:r>
          </a:p>
          <a:p>
            <a:pPr marL="0" indent="0" algn="just">
              <a:buNone/>
            </a:pPr>
            <a:r>
              <a:rPr lang="en-US" dirty="0">
                <a:solidFill>
                  <a:schemeClr val="bg1"/>
                </a:solidFill>
              </a:rPr>
              <a:t>Can you help John ?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202BCE83-1B0E-9340-83E7-969A2AB6C7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3681" y="1939213"/>
            <a:ext cx="3746978" cy="3386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0848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D59A4-2956-6F49-AB59-38D6ECE26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67113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r"/>
            <a:r>
              <a:rPr lang="en-US" sz="4800" dirty="0">
                <a:solidFill>
                  <a:schemeClr val="bg1"/>
                </a:solidFill>
              </a:rPr>
              <a:t>Datatype Conversions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8AAE848-005A-514A-8E2D-77989F36B8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844" y="1532239"/>
            <a:ext cx="11343502" cy="4856204"/>
          </a:xfrm>
        </p:spPr>
        <p:txBody>
          <a:bodyPr>
            <a:normAutofit lnSpcReduction="10000"/>
          </a:bodyPr>
          <a:lstStyle/>
          <a:p>
            <a:pPr marL="0" indent="0" algn="just">
              <a:buNone/>
            </a:pPr>
            <a:r>
              <a:rPr lang="en-US" sz="2400" dirty="0">
                <a:solidFill>
                  <a:schemeClr val="bg1"/>
                </a:solidFill>
              </a:rPr>
              <a:t>A datatype of a particular variable can be converted to other datatypes.</a:t>
            </a:r>
          </a:p>
          <a:p>
            <a:pPr marL="0" indent="0" algn="just">
              <a:buNone/>
            </a:pPr>
            <a:r>
              <a:rPr lang="en-US" sz="2400" dirty="0">
                <a:solidFill>
                  <a:schemeClr val="bg1"/>
                </a:solidFill>
              </a:rPr>
              <a:t>There are two ways in which we can perform Datatype Conversions:</a:t>
            </a:r>
          </a:p>
          <a:p>
            <a:pPr lvl="1" algn="just"/>
            <a:r>
              <a:rPr lang="en-US" sz="2000" dirty="0">
                <a:solidFill>
                  <a:schemeClr val="bg1"/>
                </a:solidFill>
              </a:rPr>
              <a:t>Implicit Conversions</a:t>
            </a:r>
          </a:p>
          <a:p>
            <a:pPr lvl="1" algn="just"/>
            <a:r>
              <a:rPr lang="en-US" sz="2000" dirty="0">
                <a:solidFill>
                  <a:schemeClr val="bg1"/>
                </a:solidFill>
              </a:rPr>
              <a:t>Explicit Conversions</a:t>
            </a:r>
          </a:p>
          <a:p>
            <a:pPr lvl="1" algn="just"/>
            <a:endParaRPr lang="en-US" sz="2000" dirty="0">
              <a:solidFill>
                <a:schemeClr val="bg1"/>
              </a:solidFill>
            </a:endParaRPr>
          </a:p>
          <a:p>
            <a:pPr lvl="1" algn="just"/>
            <a:endParaRPr lang="en-US" sz="2000" dirty="0">
              <a:solidFill>
                <a:schemeClr val="bg1"/>
              </a:solidFill>
            </a:endParaRPr>
          </a:p>
          <a:p>
            <a:pPr lvl="1" algn="just"/>
            <a:endParaRPr lang="en-US" sz="2000" dirty="0">
              <a:solidFill>
                <a:schemeClr val="bg1"/>
              </a:solidFill>
            </a:endParaRPr>
          </a:p>
          <a:p>
            <a:pPr lvl="1" algn="just"/>
            <a:endParaRPr lang="en-US" sz="2000" dirty="0">
              <a:solidFill>
                <a:schemeClr val="bg1"/>
              </a:solidFill>
            </a:endParaRPr>
          </a:p>
          <a:p>
            <a:pPr lvl="1" algn="just"/>
            <a:endParaRPr lang="en-US" sz="2000" dirty="0">
              <a:solidFill>
                <a:schemeClr val="bg1"/>
              </a:solidFill>
            </a:endParaRPr>
          </a:p>
          <a:p>
            <a:pPr lvl="1" algn="just"/>
            <a:endParaRPr lang="en-US" sz="2000" dirty="0">
              <a:solidFill>
                <a:schemeClr val="bg1"/>
              </a:solidFill>
            </a:endParaRPr>
          </a:p>
          <a:p>
            <a:pPr marL="457200" lvl="1" indent="0" algn="just">
              <a:buNone/>
            </a:pPr>
            <a:r>
              <a:rPr lang="en-US" sz="2000" dirty="0">
                <a:solidFill>
                  <a:schemeClr val="bg1"/>
                </a:solidFill>
              </a:rPr>
              <a:t>The arrow in the diagram shows the possible Implicit Type casting that are permissible between Primitive Datatypes.</a:t>
            </a:r>
          </a:p>
          <a:p>
            <a:pPr marL="457200" lvl="1" indent="0" algn="just">
              <a:buNone/>
            </a:pPr>
            <a:r>
              <a:rPr lang="en-US" sz="2000" dirty="0">
                <a:solidFill>
                  <a:schemeClr val="bg1"/>
                </a:solidFill>
              </a:rPr>
              <a:t>As the diagram shows int can be converted implicitly to long, float, double.</a:t>
            </a:r>
          </a:p>
          <a:p>
            <a:pPr marL="457200" lvl="1" indent="0" algn="just">
              <a:buNone/>
            </a:pPr>
            <a:r>
              <a:rPr lang="en-US" sz="2000" dirty="0">
                <a:solidFill>
                  <a:schemeClr val="bg1"/>
                </a:solidFill>
              </a:rPr>
              <a:t>For vice versa, they have to be converted explicitly.</a:t>
            </a:r>
          </a:p>
          <a:p>
            <a:pPr marL="0" indent="0" algn="just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8FF48B3-6FC2-4B49-851D-2588131E01DD}"/>
              </a:ext>
            </a:extLst>
          </p:cNvPr>
          <p:cNvSpPr/>
          <p:nvPr/>
        </p:nvSpPr>
        <p:spPr>
          <a:xfrm>
            <a:off x="617837" y="3910910"/>
            <a:ext cx="926757" cy="284206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byte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3D4CF2B-C210-4648-B77B-A207F39B6B7F}"/>
              </a:ext>
            </a:extLst>
          </p:cNvPr>
          <p:cNvSpPr/>
          <p:nvPr/>
        </p:nvSpPr>
        <p:spPr>
          <a:xfrm>
            <a:off x="2401329" y="3144794"/>
            <a:ext cx="926757" cy="284206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short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41543BF-9CB9-D84A-ADE1-1AEF71E2781A}"/>
              </a:ext>
            </a:extLst>
          </p:cNvPr>
          <p:cNvSpPr/>
          <p:nvPr/>
        </p:nvSpPr>
        <p:spPr>
          <a:xfrm>
            <a:off x="2401329" y="4504033"/>
            <a:ext cx="926757" cy="284206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char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26CB4A9-BA32-3A46-A9F9-C427584D9006}"/>
              </a:ext>
            </a:extLst>
          </p:cNvPr>
          <p:cNvSpPr/>
          <p:nvPr/>
        </p:nvSpPr>
        <p:spPr>
          <a:xfrm>
            <a:off x="4142602" y="3849125"/>
            <a:ext cx="926757" cy="284206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E28DBA2-289C-244A-B9D8-995588251CFD}"/>
              </a:ext>
            </a:extLst>
          </p:cNvPr>
          <p:cNvSpPr/>
          <p:nvPr/>
        </p:nvSpPr>
        <p:spPr>
          <a:xfrm>
            <a:off x="6005383" y="3849125"/>
            <a:ext cx="926757" cy="284206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long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5D0CFCF-8E9F-D54F-9DAE-55C9E709A870}"/>
              </a:ext>
            </a:extLst>
          </p:cNvPr>
          <p:cNvSpPr/>
          <p:nvPr/>
        </p:nvSpPr>
        <p:spPr>
          <a:xfrm>
            <a:off x="7877432" y="3849125"/>
            <a:ext cx="926757" cy="284206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float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BA26483-9BE9-0844-AB6B-DB8CAAB86ECF}"/>
              </a:ext>
            </a:extLst>
          </p:cNvPr>
          <p:cNvSpPr/>
          <p:nvPr/>
        </p:nvSpPr>
        <p:spPr>
          <a:xfrm>
            <a:off x="9749481" y="3803814"/>
            <a:ext cx="926757" cy="284206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double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0046A50-0272-3646-8896-AD3CE5817046}"/>
              </a:ext>
            </a:extLst>
          </p:cNvPr>
          <p:cNvCxnSpPr>
            <a:stCxn id="3" idx="0"/>
          </p:cNvCxnSpPr>
          <p:nvPr/>
        </p:nvCxnSpPr>
        <p:spPr>
          <a:xfrm flipV="1">
            <a:off x="1081216" y="3286897"/>
            <a:ext cx="1320113" cy="624013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429373B-C650-AD40-ADBB-1F8E59DB430A}"/>
              </a:ext>
            </a:extLst>
          </p:cNvPr>
          <p:cNvCxnSpPr>
            <a:stCxn id="3" idx="2"/>
            <a:endCxn id="6" idx="1"/>
          </p:cNvCxnSpPr>
          <p:nvPr/>
        </p:nvCxnSpPr>
        <p:spPr>
          <a:xfrm>
            <a:off x="1081216" y="4195116"/>
            <a:ext cx="1320113" cy="451020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16C9C82-24D7-214B-950A-4EB882F5C040}"/>
              </a:ext>
            </a:extLst>
          </p:cNvPr>
          <p:cNvCxnSpPr>
            <a:endCxn id="8" idx="0"/>
          </p:cNvCxnSpPr>
          <p:nvPr/>
        </p:nvCxnSpPr>
        <p:spPr>
          <a:xfrm>
            <a:off x="3328086" y="3286896"/>
            <a:ext cx="1277895" cy="562229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0BF4A90-937E-4349-BCC6-1ED0E7AB48AC}"/>
              </a:ext>
            </a:extLst>
          </p:cNvPr>
          <p:cNvCxnSpPr>
            <a:stCxn id="6" idx="3"/>
            <a:endCxn id="8" idx="2"/>
          </p:cNvCxnSpPr>
          <p:nvPr/>
        </p:nvCxnSpPr>
        <p:spPr>
          <a:xfrm flipV="1">
            <a:off x="3328086" y="4133331"/>
            <a:ext cx="1277895" cy="512805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F6EE116-BEA7-C047-87EA-E13412C24642}"/>
              </a:ext>
            </a:extLst>
          </p:cNvPr>
          <p:cNvCxnSpPr>
            <a:stCxn id="8" idx="1"/>
            <a:endCxn id="6" idx="0"/>
          </p:cNvCxnSpPr>
          <p:nvPr/>
        </p:nvCxnSpPr>
        <p:spPr>
          <a:xfrm flipH="1">
            <a:off x="2864708" y="3991228"/>
            <a:ext cx="1277894" cy="512805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704FEED-BDB0-9947-8B0A-BAC89016A22C}"/>
              </a:ext>
            </a:extLst>
          </p:cNvPr>
          <p:cNvCxnSpPr>
            <a:stCxn id="8" idx="3"/>
            <a:endCxn id="9" idx="1"/>
          </p:cNvCxnSpPr>
          <p:nvPr/>
        </p:nvCxnSpPr>
        <p:spPr>
          <a:xfrm>
            <a:off x="5069359" y="3991228"/>
            <a:ext cx="936024" cy="0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54C9858-A0B1-F44E-BBD3-BD020E4AFBF1}"/>
              </a:ext>
            </a:extLst>
          </p:cNvPr>
          <p:cNvCxnSpPr/>
          <p:nvPr/>
        </p:nvCxnSpPr>
        <p:spPr>
          <a:xfrm>
            <a:off x="6941408" y="3976810"/>
            <a:ext cx="936024" cy="0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EDE1FF8-2111-B94B-8058-712B861D1A59}"/>
              </a:ext>
            </a:extLst>
          </p:cNvPr>
          <p:cNvCxnSpPr/>
          <p:nvPr/>
        </p:nvCxnSpPr>
        <p:spPr>
          <a:xfrm>
            <a:off x="8804189" y="3945917"/>
            <a:ext cx="936024" cy="0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93885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D59A4-2956-6F49-AB59-38D6ECE26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7837" y="365125"/>
            <a:ext cx="10960444" cy="797011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r"/>
            <a:r>
              <a:rPr lang="en-US" sz="4800" dirty="0">
                <a:solidFill>
                  <a:schemeClr val="bg1"/>
                </a:solidFill>
              </a:rPr>
              <a:t>Data Operations in Java</a:t>
            </a:r>
          </a:p>
        </p:txBody>
      </p:sp>
      <p:sp>
        <p:nvSpPr>
          <p:cNvPr id="4" name="Round Same-side Corner of Rectangle 3">
            <a:extLst>
              <a:ext uri="{FF2B5EF4-FFF2-40B4-BE49-F238E27FC236}">
                <a16:creationId xmlns:a16="http://schemas.microsoft.com/office/drawing/2014/main" id="{3457C310-061A-5245-B7BA-56EC26708307}"/>
              </a:ext>
            </a:extLst>
          </p:cNvPr>
          <p:cNvSpPr/>
          <p:nvPr/>
        </p:nvSpPr>
        <p:spPr>
          <a:xfrm>
            <a:off x="4028304" y="1105677"/>
            <a:ext cx="3089189" cy="531340"/>
          </a:xfrm>
          <a:prstGeom prst="round2Same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Operations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5D1705E-A737-1540-9572-1647571789AE}"/>
              </a:ext>
            </a:extLst>
          </p:cNvPr>
          <p:cNvSpPr/>
          <p:nvPr/>
        </p:nvSpPr>
        <p:spPr>
          <a:xfrm>
            <a:off x="617837" y="2619632"/>
            <a:ext cx="2310714" cy="3768811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C6678CC-95B3-2041-8E73-FB8546FCCF49}"/>
              </a:ext>
            </a:extLst>
          </p:cNvPr>
          <p:cNvSpPr/>
          <p:nvPr/>
        </p:nvSpPr>
        <p:spPr>
          <a:xfrm>
            <a:off x="617837" y="2631989"/>
            <a:ext cx="2310714" cy="797011"/>
          </a:xfrm>
          <a:prstGeom prst="rect">
            <a:avLst/>
          </a:prstGeom>
          <a:solidFill>
            <a:srgbClr val="00B0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Arithmetic Operators</a:t>
            </a:r>
          </a:p>
        </p:txBody>
      </p:sp>
      <p:graphicFrame>
        <p:nvGraphicFramePr>
          <p:cNvPr id="25" name="Table 25">
            <a:extLst>
              <a:ext uri="{FF2B5EF4-FFF2-40B4-BE49-F238E27FC236}">
                <a16:creationId xmlns:a16="http://schemas.microsoft.com/office/drawing/2014/main" id="{AB1D17A0-59E4-E143-9BA2-310A471116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8795603"/>
              </p:ext>
            </p:extLst>
          </p:nvPr>
        </p:nvGraphicFramePr>
        <p:xfrm>
          <a:off x="729049" y="3958739"/>
          <a:ext cx="2088292" cy="189996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85735">
                  <a:extLst>
                    <a:ext uri="{9D8B030D-6E8A-4147-A177-3AD203B41FA5}">
                      <a16:colId xmlns:a16="http://schemas.microsoft.com/office/drawing/2014/main" val="1598035023"/>
                    </a:ext>
                  </a:extLst>
                </a:gridCol>
                <a:gridCol w="492146">
                  <a:extLst>
                    <a:ext uri="{9D8B030D-6E8A-4147-A177-3AD203B41FA5}">
                      <a16:colId xmlns:a16="http://schemas.microsoft.com/office/drawing/2014/main" val="3427969072"/>
                    </a:ext>
                  </a:extLst>
                </a:gridCol>
                <a:gridCol w="1210411">
                  <a:extLst>
                    <a:ext uri="{9D8B030D-6E8A-4147-A177-3AD203B41FA5}">
                      <a16:colId xmlns:a16="http://schemas.microsoft.com/office/drawing/2014/main" val="2272244074"/>
                    </a:ext>
                  </a:extLst>
                </a:gridCol>
              </a:tblGrid>
              <a:tr h="379993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+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sym typeface="Wingdings" pitchFamily="2" charset="2"/>
                        </a:rPr>
                        <a:t>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Addition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4691434"/>
                  </a:ext>
                </a:extLst>
              </a:tr>
              <a:tr h="379993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sym typeface="Wingdings" pitchFamily="2" charset="2"/>
                        </a:rPr>
                        <a:t>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Subtraction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5241670"/>
                  </a:ext>
                </a:extLst>
              </a:tr>
              <a:tr h="379993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sym typeface="Wingdings" pitchFamily="2" charset="2"/>
                        </a:rPr>
                        <a:t>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Multiplication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022707"/>
                  </a:ext>
                </a:extLst>
              </a:tr>
              <a:tr h="379993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/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sym typeface="Wingdings" pitchFamily="2" charset="2"/>
                        </a:rPr>
                        <a:t>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Division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7116009"/>
                  </a:ext>
                </a:extLst>
              </a:tr>
              <a:tr h="379993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sym typeface="Wingdings" pitchFamily="2" charset="2"/>
                        </a:rPr>
                        <a:t>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Modulus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3264341"/>
                  </a:ext>
                </a:extLst>
              </a:tr>
            </a:tbl>
          </a:graphicData>
        </a:graphic>
      </p:graphicFrame>
      <p:sp>
        <p:nvSpPr>
          <p:cNvPr id="26" name="Rectangle 25">
            <a:extLst>
              <a:ext uri="{FF2B5EF4-FFF2-40B4-BE49-F238E27FC236}">
                <a16:creationId xmlns:a16="http://schemas.microsoft.com/office/drawing/2014/main" id="{680DDBB1-4D51-9F44-B57F-0DDA7206811D}"/>
              </a:ext>
            </a:extLst>
          </p:cNvPr>
          <p:cNvSpPr/>
          <p:nvPr/>
        </p:nvSpPr>
        <p:spPr>
          <a:xfrm>
            <a:off x="3752334" y="2623751"/>
            <a:ext cx="2310714" cy="3768811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04D5B29-7B43-684B-A37C-05437FBA38D3}"/>
              </a:ext>
            </a:extLst>
          </p:cNvPr>
          <p:cNvSpPr/>
          <p:nvPr/>
        </p:nvSpPr>
        <p:spPr>
          <a:xfrm>
            <a:off x="3752334" y="2636108"/>
            <a:ext cx="2310714" cy="797011"/>
          </a:xfrm>
          <a:prstGeom prst="rect">
            <a:avLst/>
          </a:prstGeom>
          <a:solidFill>
            <a:srgbClr val="00B0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Unary Operators</a:t>
            </a:r>
          </a:p>
        </p:txBody>
      </p:sp>
      <p:graphicFrame>
        <p:nvGraphicFramePr>
          <p:cNvPr id="28" name="Table 25">
            <a:extLst>
              <a:ext uri="{FF2B5EF4-FFF2-40B4-BE49-F238E27FC236}">
                <a16:creationId xmlns:a16="http://schemas.microsoft.com/office/drawing/2014/main" id="{B1155FCB-8AAB-5045-A719-E65DE678F7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3299511"/>
              </p:ext>
            </p:extLst>
          </p:nvPr>
        </p:nvGraphicFramePr>
        <p:xfrm>
          <a:off x="3863545" y="3962858"/>
          <a:ext cx="2117125" cy="107807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73677">
                  <a:extLst>
                    <a:ext uri="{9D8B030D-6E8A-4147-A177-3AD203B41FA5}">
                      <a16:colId xmlns:a16="http://schemas.microsoft.com/office/drawing/2014/main" val="1598035023"/>
                    </a:ext>
                  </a:extLst>
                </a:gridCol>
                <a:gridCol w="416325">
                  <a:extLst>
                    <a:ext uri="{9D8B030D-6E8A-4147-A177-3AD203B41FA5}">
                      <a16:colId xmlns:a16="http://schemas.microsoft.com/office/drawing/2014/main" val="3427969072"/>
                    </a:ext>
                  </a:extLst>
                </a:gridCol>
                <a:gridCol w="1227123">
                  <a:extLst>
                    <a:ext uri="{9D8B030D-6E8A-4147-A177-3AD203B41FA5}">
                      <a16:colId xmlns:a16="http://schemas.microsoft.com/office/drawing/2014/main" val="2272244074"/>
                    </a:ext>
                  </a:extLst>
                </a:gridCol>
              </a:tblGrid>
              <a:tr h="547358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++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sym typeface="Wingdings" pitchFamily="2" charset="2"/>
                        </a:rPr>
                        <a:t>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Increment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4691434"/>
                  </a:ext>
                </a:extLst>
              </a:tr>
              <a:tr h="530718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 -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sym typeface="Wingdings" pitchFamily="2" charset="2"/>
                        </a:rPr>
                        <a:t>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Decrement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5241670"/>
                  </a:ext>
                </a:extLst>
              </a:tr>
            </a:tbl>
          </a:graphicData>
        </a:graphic>
      </p:graphicFrame>
      <p:sp>
        <p:nvSpPr>
          <p:cNvPr id="29" name="Rectangle 28">
            <a:extLst>
              <a:ext uri="{FF2B5EF4-FFF2-40B4-BE49-F238E27FC236}">
                <a16:creationId xmlns:a16="http://schemas.microsoft.com/office/drawing/2014/main" id="{B18C87B7-3101-9E42-9837-11A2256F8096}"/>
              </a:ext>
            </a:extLst>
          </p:cNvPr>
          <p:cNvSpPr/>
          <p:nvPr/>
        </p:nvSpPr>
        <p:spPr>
          <a:xfrm>
            <a:off x="6639696" y="2607275"/>
            <a:ext cx="2310714" cy="3768811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E4325B4-1050-DA49-8D6F-BEB804B2DE45}"/>
              </a:ext>
            </a:extLst>
          </p:cNvPr>
          <p:cNvSpPr/>
          <p:nvPr/>
        </p:nvSpPr>
        <p:spPr>
          <a:xfrm>
            <a:off x="6639696" y="2367824"/>
            <a:ext cx="2310714" cy="797011"/>
          </a:xfrm>
          <a:prstGeom prst="rect">
            <a:avLst/>
          </a:prstGeom>
          <a:solidFill>
            <a:srgbClr val="00B0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Relational Operators</a:t>
            </a:r>
          </a:p>
        </p:txBody>
      </p:sp>
      <p:graphicFrame>
        <p:nvGraphicFramePr>
          <p:cNvPr id="31" name="Table 25">
            <a:extLst>
              <a:ext uri="{FF2B5EF4-FFF2-40B4-BE49-F238E27FC236}">
                <a16:creationId xmlns:a16="http://schemas.microsoft.com/office/drawing/2014/main" id="{C0408223-443F-254E-AB2F-C28FD50767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6093813"/>
              </p:ext>
            </p:extLst>
          </p:nvPr>
        </p:nvGraphicFramePr>
        <p:xfrm>
          <a:off x="6750907" y="3247905"/>
          <a:ext cx="2088292" cy="255629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65439">
                  <a:extLst>
                    <a:ext uri="{9D8B030D-6E8A-4147-A177-3AD203B41FA5}">
                      <a16:colId xmlns:a16="http://schemas.microsoft.com/office/drawing/2014/main" val="1598035023"/>
                    </a:ext>
                  </a:extLst>
                </a:gridCol>
                <a:gridCol w="412442">
                  <a:extLst>
                    <a:ext uri="{9D8B030D-6E8A-4147-A177-3AD203B41FA5}">
                      <a16:colId xmlns:a16="http://schemas.microsoft.com/office/drawing/2014/main" val="3427969072"/>
                    </a:ext>
                  </a:extLst>
                </a:gridCol>
                <a:gridCol w="1210411">
                  <a:extLst>
                    <a:ext uri="{9D8B030D-6E8A-4147-A177-3AD203B41FA5}">
                      <a16:colId xmlns:a16="http://schemas.microsoft.com/office/drawing/2014/main" val="2272244074"/>
                    </a:ext>
                  </a:extLst>
                </a:gridCol>
              </a:tblGrid>
              <a:tr h="379993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&lt;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sym typeface="Wingdings" pitchFamily="2" charset="2"/>
                        </a:rPr>
                        <a:t>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Less than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4691434"/>
                  </a:ext>
                </a:extLst>
              </a:tr>
              <a:tr h="379993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&lt;=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sym typeface="Wingdings" pitchFamily="2" charset="2"/>
                        </a:rPr>
                        <a:t>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Less than or equal to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5241670"/>
                  </a:ext>
                </a:extLst>
              </a:tr>
              <a:tr h="379993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&gt;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sym typeface="Wingdings" pitchFamily="2" charset="2"/>
                        </a:rPr>
                        <a:t>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Greater than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022707"/>
                  </a:ext>
                </a:extLst>
              </a:tr>
              <a:tr h="379993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&gt;=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sym typeface="Wingdings" pitchFamily="2" charset="2"/>
                        </a:rPr>
                        <a:t>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Greater than or equal to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7116009"/>
                  </a:ext>
                </a:extLst>
              </a:tr>
              <a:tr h="379993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!=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sym typeface="Wingdings" pitchFamily="2" charset="2"/>
                        </a:rPr>
                        <a:t>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Not equal to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3264341"/>
                  </a:ext>
                </a:extLst>
              </a:tr>
              <a:tr h="379993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==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sym typeface="Wingdings" pitchFamily="2" charset="2"/>
                        </a:rPr>
                        <a:t>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Equals 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8603071"/>
                  </a:ext>
                </a:extLst>
              </a:tr>
            </a:tbl>
          </a:graphicData>
        </a:graphic>
      </p:graphicFrame>
      <p:sp>
        <p:nvSpPr>
          <p:cNvPr id="32" name="Rectangle 31">
            <a:extLst>
              <a:ext uri="{FF2B5EF4-FFF2-40B4-BE49-F238E27FC236}">
                <a16:creationId xmlns:a16="http://schemas.microsoft.com/office/drawing/2014/main" id="{74E9F4C1-4351-6749-89C4-F3AA94DBDAD4}"/>
              </a:ext>
            </a:extLst>
          </p:cNvPr>
          <p:cNvSpPr/>
          <p:nvPr/>
        </p:nvSpPr>
        <p:spPr>
          <a:xfrm>
            <a:off x="9609435" y="2594918"/>
            <a:ext cx="2310714" cy="3768811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6E88549-7206-064C-A4CC-A0A1EBD68E8C}"/>
              </a:ext>
            </a:extLst>
          </p:cNvPr>
          <p:cNvSpPr/>
          <p:nvPr/>
        </p:nvSpPr>
        <p:spPr>
          <a:xfrm>
            <a:off x="9609435" y="2607275"/>
            <a:ext cx="2310714" cy="797011"/>
          </a:xfrm>
          <a:prstGeom prst="rect">
            <a:avLst/>
          </a:prstGeom>
          <a:solidFill>
            <a:srgbClr val="00B0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Logical Operators</a:t>
            </a:r>
          </a:p>
        </p:txBody>
      </p:sp>
      <p:graphicFrame>
        <p:nvGraphicFramePr>
          <p:cNvPr id="34" name="Table 25">
            <a:extLst>
              <a:ext uri="{FF2B5EF4-FFF2-40B4-BE49-F238E27FC236}">
                <a16:creationId xmlns:a16="http://schemas.microsoft.com/office/drawing/2014/main" id="{28E26BFB-C350-7F45-9F34-8A58E9D7EE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3666298"/>
              </p:ext>
            </p:extLst>
          </p:nvPr>
        </p:nvGraphicFramePr>
        <p:xfrm>
          <a:off x="9720647" y="3934025"/>
          <a:ext cx="2088292" cy="113997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60175">
                  <a:extLst>
                    <a:ext uri="{9D8B030D-6E8A-4147-A177-3AD203B41FA5}">
                      <a16:colId xmlns:a16="http://schemas.microsoft.com/office/drawing/2014/main" val="1598035023"/>
                    </a:ext>
                  </a:extLst>
                </a:gridCol>
                <a:gridCol w="317706">
                  <a:extLst>
                    <a:ext uri="{9D8B030D-6E8A-4147-A177-3AD203B41FA5}">
                      <a16:colId xmlns:a16="http://schemas.microsoft.com/office/drawing/2014/main" val="3427969072"/>
                    </a:ext>
                  </a:extLst>
                </a:gridCol>
                <a:gridCol w="1210411">
                  <a:extLst>
                    <a:ext uri="{9D8B030D-6E8A-4147-A177-3AD203B41FA5}">
                      <a16:colId xmlns:a16="http://schemas.microsoft.com/office/drawing/2014/main" val="2272244074"/>
                    </a:ext>
                  </a:extLst>
                </a:gridCol>
              </a:tblGrid>
              <a:tr h="379993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&amp;&amp;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sym typeface="Wingdings" pitchFamily="2" charset="2"/>
                        </a:rPr>
                        <a:t>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AND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4691434"/>
                  </a:ext>
                </a:extLst>
              </a:tr>
              <a:tr h="379993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||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sym typeface="Wingdings" pitchFamily="2" charset="2"/>
                        </a:rPr>
                        <a:t>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OR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5241670"/>
                  </a:ext>
                </a:extLst>
              </a:tr>
              <a:tr h="379993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!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sym typeface="Wingdings" pitchFamily="2" charset="2"/>
                        </a:rPr>
                        <a:t>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NOT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022707"/>
                  </a:ext>
                </a:extLst>
              </a:tr>
            </a:tbl>
          </a:graphicData>
        </a:graphic>
      </p:graphicFrame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814BE7E0-9AAA-8F43-97FF-A059FB7A0A40}"/>
              </a:ext>
            </a:extLst>
          </p:cNvPr>
          <p:cNvCxnSpPr/>
          <p:nvPr/>
        </p:nvCxnSpPr>
        <p:spPr>
          <a:xfrm>
            <a:off x="1507524" y="1989438"/>
            <a:ext cx="913164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FFD5BD7A-87E5-CA4E-B160-54E7AF61CE88}"/>
              </a:ext>
            </a:extLst>
          </p:cNvPr>
          <p:cNvCxnSpPr>
            <a:stCxn id="4" idx="1"/>
          </p:cNvCxnSpPr>
          <p:nvPr/>
        </p:nvCxnSpPr>
        <p:spPr>
          <a:xfrm flipH="1">
            <a:off x="5572898" y="1637017"/>
            <a:ext cx="1" cy="35242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F1E4A17-56FD-BE41-91C3-9771427EBB5E}"/>
              </a:ext>
            </a:extLst>
          </p:cNvPr>
          <p:cNvCxnSpPr/>
          <p:nvPr/>
        </p:nvCxnSpPr>
        <p:spPr>
          <a:xfrm>
            <a:off x="1507524" y="1989438"/>
            <a:ext cx="0" cy="60548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15989827-AFAE-FA4B-AF25-9D82E6150C0F}"/>
              </a:ext>
            </a:extLst>
          </p:cNvPr>
          <p:cNvCxnSpPr/>
          <p:nvPr/>
        </p:nvCxnSpPr>
        <p:spPr>
          <a:xfrm>
            <a:off x="4907691" y="1989438"/>
            <a:ext cx="0" cy="60548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0395CBAA-3CC7-7642-945F-73A705D5EF7A}"/>
              </a:ext>
            </a:extLst>
          </p:cNvPr>
          <p:cNvCxnSpPr/>
          <p:nvPr/>
        </p:nvCxnSpPr>
        <p:spPr>
          <a:xfrm>
            <a:off x="10639168" y="1989438"/>
            <a:ext cx="0" cy="60548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958B8562-70A2-D849-9892-0DEEA04765FE}"/>
              </a:ext>
            </a:extLst>
          </p:cNvPr>
          <p:cNvCxnSpPr>
            <a:cxnSpLocks/>
          </p:cNvCxnSpPr>
          <p:nvPr/>
        </p:nvCxnSpPr>
        <p:spPr>
          <a:xfrm>
            <a:off x="7799172" y="2025954"/>
            <a:ext cx="0" cy="34187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1797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1" grpId="0" animBg="1"/>
      <p:bldP spid="26" grpId="0" animBg="1"/>
      <p:bldP spid="27" grpId="0" animBg="1"/>
      <p:bldP spid="29" grpId="0" animBg="1"/>
      <p:bldP spid="30" grpId="0" animBg="1"/>
      <p:bldP spid="32" grpId="0" animBg="1"/>
      <p:bldP spid="33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D59A4-2956-6F49-AB59-38D6ECE26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054" y="365125"/>
            <a:ext cx="10797746" cy="1167113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r"/>
            <a:r>
              <a:rPr lang="en-US" sz="4800" dirty="0">
                <a:solidFill>
                  <a:schemeClr val="bg1"/>
                </a:solidFill>
              </a:rPr>
              <a:t>Data Operations in Java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8AAE848-005A-514A-8E2D-77989F36B8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844" y="1532238"/>
            <a:ext cx="11343502" cy="4831491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dirty="0">
                <a:solidFill>
                  <a:schemeClr val="bg1"/>
                </a:solidFill>
              </a:rPr>
              <a:t>Let us assume the following values for the variables:</a:t>
            </a:r>
          </a:p>
          <a:p>
            <a:pPr lvl="1" algn="just">
              <a:buFont typeface="Wingdings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Num1 = 10</a:t>
            </a:r>
          </a:p>
          <a:p>
            <a:pPr lvl="1" algn="just">
              <a:buFont typeface="Wingdings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Num2 = 15</a:t>
            </a:r>
          </a:p>
          <a:p>
            <a:pPr lvl="1" algn="just">
              <a:buFont typeface="Wingdings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Num3 = 25</a:t>
            </a:r>
          </a:p>
          <a:p>
            <a:pPr lvl="1" algn="just">
              <a:buFont typeface="Wingdings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Num4 = true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C7D8C6DB-4F7A-3D4B-B4FD-3E3159ED04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5171687"/>
              </p:ext>
            </p:extLst>
          </p:nvPr>
        </p:nvGraphicFramePr>
        <p:xfrm>
          <a:off x="3119394" y="3623504"/>
          <a:ext cx="8128000" cy="2682240"/>
        </p:xfrm>
        <a:graphic>
          <a:graphicData uri="http://schemas.openxmlformats.org/drawingml/2006/table">
            <a:tbl>
              <a:tblPr>
                <a:tableStyleId>{74C1A8A3-306A-4EB7-A6B1-4F7E0EB9C5D6}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732555037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7479415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Operations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Solutions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03046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( Num1 + Num2 ) – Num3 / 5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20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15877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Num1 ++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11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33906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Num3 &gt;= Num1 + Num2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True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72717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Num2 == Num1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False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325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(Num2 &lt; Num3 ) &amp;&amp; ( Num1 &gt; Num3)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False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95175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!Num4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False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88611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631989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D59A4-2956-6F49-AB59-38D6ECE26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054" y="365125"/>
            <a:ext cx="10797746" cy="1167113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r"/>
            <a:r>
              <a:rPr lang="en-US" sz="4800" dirty="0">
                <a:solidFill>
                  <a:schemeClr val="bg1"/>
                </a:solidFill>
              </a:rPr>
              <a:t>Data Operations in Java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8AAE848-005A-514A-8E2D-77989F36B8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844" y="1297460"/>
            <a:ext cx="11343502" cy="5195416"/>
          </a:xfrm>
        </p:spPr>
        <p:txBody>
          <a:bodyPr>
            <a:normAutofit fontScale="85000" lnSpcReduction="20000"/>
          </a:bodyPr>
          <a:lstStyle/>
          <a:p>
            <a:pPr marL="0" indent="0" algn="just">
              <a:buNone/>
            </a:pPr>
            <a:r>
              <a:rPr lang="en-US" sz="2400" dirty="0">
                <a:solidFill>
                  <a:schemeClr val="bg1"/>
                </a:solidFill>
              </a:rPr>
              <a:t>Mathew has come to John’s store to purchase a few products. Below are the items Mathew wishes to purchase:</a:t>
            </a:r>
          </a:p>
          <a:p>
            <a:pPr marL="0" indent="0" algn="just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 algn="just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 algn="just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 algn="just">
              <a:buNone/>
            </a:pPr>
            <a:endParaRPr lang="en-US" sz="2400" dirty="0">
              <a:solidFill>
                <a:schemeClr val="bg1"/>
              </a:solidFill>
            </a:endParaRPr>
          </a:p>
          <a:p>
            <a:pPr marL="0" indent="0" algn="just">
              <a:buNone/>
            </a:pPr>
            <a:endParaRPr lang="en-US" sz="2400" dirty="0">
              <a:solidFill>
                <a:schemeClr val="bg1"/>
              </a:solidFill>
            </a:endParaRPr>
          </a:p>
          <a:p>
            <a:pPr marL="0" indent="0" algn="just">
              <a:buNone/>
            </a:pPr>
            <a:r>
              <a:rPr lang="en-US" sz="2400" dirty="0">
                <a:solidFill>
                  <a:schemeClr val="bg1"/>
                </a:solidFill>
              </a:rPr>
              <a:t>Below are the cost of the products:</a:t>
            </a:r>
          </a:p>
          <a:p>
            <a:pPr marL="0" indent="0" algn="just">
              <a:buNone/>
            </a:pPr>
            <a:endParaRPr lang="en-US" sz="2400" dirty="0">
              <a:solidFill>
                <a:schemeClr val="bg1"/>
              </a:solidFill>
            </a:endParaRPr>
          </a:p>
          <a:p>
            <a:pPr marL="0" indent="0" algn="just">
              <a:buNone/>
            </a:pPr>
            <a:endParaRPr lang="en-US" sz="2400" dirty="0">
              <a:solidFill>
                <a:schemeClr val="bg1"/>
              </a:solidFill>
            </a:endParaRPr>
          </a:p>
          <a:p>
            <a:pPr marL="0" indent="0" algn="just">
              <a:buNone/>
            </a:pPr>
            <a:endParaRPr lang="en-US" sz="2400" dirty="0">
              <a:solidFill>
                <a:schemeClr val="bg1"/>
              </a:solidFill>
            </a:endParaRPr>
          </a:p>
          <a:p>
            <a:pPr marL="0" indent="0" algn="just">
              <a:buNone/>
            </a:pPr>
            <a:endParaRPr lang="en-US" sz="2400" dirty="0">
              <a:solidFill>
                <a:schemeClr val="bg1"/>
              </a:solidFill>
            </a:endParaRPr>
          </a:p>
          <a:p>
            <a:pPr marL="0" indent="0" algn="just">
              <a:buNone/>
            </a:pPr>
            <a:r>
              <a:rPr lang="en-US" sz="2400" dirty="0">
                <a:solidFill>
                  <a:schemeClr val="bg1"/>
                </a:solidFill>
              </a:rPr>
              <a:t>At the time Mathew visited the store, there was a 10% discount on all product.</a:t>
            </a:r>
          </a:p>
          <a:p>
            <a:pPr marL="0" indent="0" algn="just">
              <a:buNone/>
            </a:pPr>
            <a:r>
              <a:rPr lang="en-US" sz="2400" dirty="0">
                <a:solidFill>
                  <a:schemeClr val="bg1"/>
                </a:solidFill>
              </a:rPr>
              <a:t>Finally, a service tax of 5% is applicable on all products.</a:t>
            </a:r>
          </a:p>
          <a:p>
            <a:pPr marL="0" indent="0" algn="just">
              <a:buNone/>
            </a:pPr>
            <a:r>
              <a:rPr lang="en-US" sz="2400" dirty="0">
                <a:solidFill>
                  <a:schemeClr val="bg1"/>
                </a:solidFill>
              </a:rPr>
              <a:t>Can you help John compute the amount Mathew has to pay ?</a:t>
            </a:r>
          </a:p>
          <a:p>
            <a:pPr marL="0" indent="0" algn="just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C7D8C6DB-4F7A-3D4B-B4FD-3E3159ED04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7061853"/>
              </p:ext>
            </p:extLst>
          </p:nvPr>
        </p:nvGraphicFramePr>
        <p:xfrm>
          <a:off x="3052120" y="1936552"/>
          <a:ext cx="3558746" cy="1618232"/>
        </p:xfrm>
        <a:graphic>
          <a:graphicData uri="http://schemas.openxmlformats.org/drawingml/2006/table">
            <a:tbl>
              <a:tblPr>
                <a:tableStyleId>{74C1A8A3-306A-4EB7-A6B1-4F7E0EB9C5D6}</a:tableStyleId>
              </a:tblPr>
              <a:tblGrid>
                <a:gridCol w="1800688">
                  <a:extLst>
                    <a:ext uri="{9D8B030D-6E8A-4147-A177-3AD203B41FA5}">
                      <a16:colId xmlns:a16="http://schemas.microsoft.com/office/drawing/2014/main" val="2732555037"/>
                    </a:ext>
                  </a:extLst>
                </a:gridCol>
                <a:gridCol w="1758058">
                  <a:extLst>
                    <a:ext uri="{9D8B030D-6E8A-4147-A177-3AD203B41FA5}">
                      <a16:colId xmlns:a16="http://schemas.microsoft.com/office/drawing/2014/main" val="274794159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Product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Quantity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0304677"/>
                  </a:ext>
                </a:extLst>
              </a:tr>
              <a:tr h="429512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Item A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1587779"/>
                  </a:ext>
                </a:extLst>
              </a:tr>
              <a:tr h="342831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Item B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3390612"/>
                  </a:ext>
                </a:extLst>
              </a:tr>
              <a:tr h="342831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Item C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7271799"/>
                  </a:ext>
                </a:extLst>
              </a:tr>
            </a:tbl>
          </a:graphicData>
        </a:graphic>
      </p:graphicFrame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E2B7D2CF-41E1-9049-9E91-96DDD6C75B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4172737"/>
              </p:ext>
            </p:extLst>
          </p:nvPr>
        </p:nvGraphicFramePr>
        <p:xfrm>
          <a:off x="4669825" y="3554784"/>
          <a:ext cx="3558746" cy="1618232"/>
        </p:xfrm>
        <a:graphic>
          <a:graphicData uri="http://schemas.openxmlformats.org/drawingml/2006/table">
            <a:tbl>
              <a:tblPr>
                <a:tableStyleId>{74C1A8A3-306A-4EB7-A6B1-4F7E0EB9C5D6}</a:tableStyleId>
              </a:tblPr>
              <a:tblGrid>
                <a:gridCol w="1800688">
                  <a:extLst>
                    <a:ext uri="{9D8B030D-6E8A-4147-A177-3AD203B41FA5}">
                      <a16:colId xmlns:a16="http://schemas.microsoft.com/office/drawing/2014/main" val="2732555037"/>
                    </a:ext>
                  </a:extLst>
                </a:gridCol>
                <a:gridCol w="1758058">
                  <a:extLst>
                    <a:ext uri="{9D8B030D-6E8A-4147-A177-3AD203B41FA5}">
                      <a16:colId xmlns:a16="http://schemas.microsoft.com/office/drawing/2014/main" val="274794159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Product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Cost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0304677"/>
                  </a:ext>
                </a:extLst>
              </a:tr>
              <a:tr h="429512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Item A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200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1587779"/>
                  </a:ext>
                </a:extLst>
              </a:tr>
              <a:tr h="342831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Item B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75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3390612"/>
                  </a:ext>
                </a:extLst>
              </a:tr>
              <a:tr h="342831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Item C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500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72717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262352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D59A4-2956-6F49-AB59-38D6ECE2624D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tx1"/>
          </a:solidFill>
        </p:spPr>
        <p:txBody>
          <a:bodyPr>
            <a:normAutofit/>
          </a:bodyPr>
          <a:lstStyle/>
          <a:p>
            <a:pPr algn="r"/>
            <a:r>
              <a:rPr lang="en-US" sz="4800" dirty="0">
                <a:solidFill>
                  <a:schemeClr val="bg1"/>
                </a:solidFill>
              </a:rPr>
              <a:t>Java Introduction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8AAE848-005A-514A-8E2D-77989F36B8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90688"/>
            <a:ext cx="10740082" cy="438883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Java is an object-oriented programming language that is used in a distributed environment on the internet.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It is a high-level language that is easy to read and understand.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Java is popularly used in console, GUI, web and mobile applications, game development and to make embedded systems.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Java is also used to develop software for devices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Java is a computer-based programming language invented by James Gosling and Sun Microsystems in 1991.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Java is a platform independent programming language that follows the logic of “Write Once Run Anywhere”</a:t>
            </a:r>
          </a:p>
        </p:txBody>
      </p:sp>
    </p:spTree>
    <p:extLst>
      <p:ext uri="{BB962C8B-B14F-4D97-AF65-F5344CB8AC3E}">
        <p14:creationId xmlns:p14="http://schemas.microsoft.com/office/powerpoint/2010/main" val="16947291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BB0FD09-EBB1-8F47-8610-4ED6A46AC2E6}"/>
              </a:ext>
            </a:extLst>
          </p:cNvPr>
          <p:cNvSpPr/>
          <p:nvPr/>
        </p:nvSpPr>
        <p:spPr>
          <a:xfrm rot="5400000">
            <a:off x="3468619" y="3015780"/>
            <a:ext cx="1655762" cy="567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45793198-7054-AD4F-B80D-7B7997BF4F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940" y="1609044"/>
            <a:ext cx="2603500" cy="2870200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18F6D29A-3FA4-7642-8D78-0E393FD565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6076" y="2338921"/>
            <a:ext cx="7307896" cy="1212737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Programming Constructs</a:t>
            </a:r>
          </a:p>
        </p:txBody>
      </p:sp>
    </p:spTree>
    <p:extLst>
      <p:ext uri="{BB962C8B-B14F-4D97-AF65-F5344CB8AC3E}">
        <p14:creationId xmlns:p14="http://schemas.microsoft.com/office/powerpoint/2010/main" val="537067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D59A4-2956-6F49-AB59-38D6ECE26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67113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r"/>
            <a:r>
              <a:rPr lang="en-US" sz="4800" dirty="0">
                <a:solidFill>
                  <a:schemeClr val="bg1"/>
                </a:solidFill>
              </a:rPr>
              <a:t>Programming Constructs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6398810-297C-534D-8C78-83C843260916}"/>
              </a:ext>
            </a:extLst>
          </p:cNvPr>
          <p:cNvSpPr/>
          <p:nvPr/>
        </p:nvSpPr>
        <p:spPr>
          <a:xfrm>
            <a:off x="210065" y="3404286"/>
            <a:ext cx="2273643" cy="1149179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Control Statements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0FD7FBF-6D31-BF4F-AA73-20914B418503}"/>
              </a:ext>
            </a:extLst>
          </p:cNvPr>
          <p:cNvSpPr/>
          <p:nvPr/>
        </p:nvSpPr>
        <p:spPr>
          <a:xfrm>
            <a:off x="3550505" y="1714198"/>
            <a:ext cx="2273643" cy="1149179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Selection Statements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CEADDFA-803D-2E4C-9E77-CC52F1BF6BFD}"/>
              </a:ext>
            </a:extLst>
          </p:cNvPr>
          <p:cNvSpPr/>
          <p:nvPr/>
        </p:nvSpPr>
        <p:spPr>
          <a:xfrm>
            <a:off x="3606111" y="3396906"/>
            <a:ext cx="2273643" cy="1149179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Iteration Statements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B4A9CE7-E37D-6A48-B568-47B62C8AFA97}"/>
              </a:ext>
            </a:extLst>
          </p:cNvPr>
          <p:cNvSpPr/>
          <p:nvPr/>
        </p:nvSpPr>
        <p:spPr>
          <a:xfrm>
            <a:off x="3550507" y="5343696"/>
            <a:ext cx="2273643" cy="1149179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Jump Statements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E61B8A4-DCB2-B545-82D4-C742BF1772F6}"/>
              </a:ext>
            </a:extLst>
          </p:cNvPr>
          <p:cNvSpPr/>
          <p:nvPr/>
        </p:nvSpPr>
        <p:spPr>
          <a:xfrm>
            <a:off x="7636476" y="1445741"/>
            <a:ext cx="1507524" cy="383059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Ii</a:t>
            </a:r>
            <a:r>
              <a:rPr lang="en-US" dirty="0"/>
              <a:t>.. else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36F7A84-B1C6-854D-8FED-C726FF78F5DB}"/>
              </a:ext>
            </a:extLst>
          </p:cNvPr>
          <p:cNvSpPr/>
          <p:nvPr/>
        </p:nvSpPr>
        <p:spPr>
          <a:xfrm>
            <a:off x="7636476" y="2421324"/>
            <a:ext cx="1507524" cy="383059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switch .. case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8868B4E-471E-7642-87D5-0CF8B4570437}"/>
              </a:ext>
            </a:extLst>
          </p:cNvPr>
          <p:cNvSpPr/>
          <p:nvPr/>
        </p:nvSpPr>
        <p:spPr>
          <a:xfrm>
            <a:off x="6344164" y="3269691"/>
            <a:ext cx="1507524" cy="383059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while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2CD3CAA-4DBD-1A41-B2D9-743CBC656A14}"/>
              </a:ext>
            </a:extLst>
          </p:cNvPr>
          <p:cNvSpPr/>
          <p:nvPr/>
        </p:nvSpPr>
        <p:spPr>
          <a:xfrm>
            <a:off x="8241957" y="3719901"/>
            <a:ext cx="1507524" cy="383059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do.. while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2C0FF60-2095-8D4B-9227-91BF557E6DE5}"/>
              </a:ext>
            </a:extLst>
          </p:cNvPr>
          <p:cNvSpPr/>
          <p:nvPr/>
        </p:nvSpPr>
        <p:spPr>
          <a:xfrm>
            <a:off x="6344164" y="4275483"/>
            <a:ext cx="1507524" cy="383059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0CF92DA-C015-2A4F-B978-566A5E6D7E54}"/>
              </a:ext>
            </a:extLst>
          </p:cNvPr>
          <p:cNvSpPr/>
          <p:nvPr/>
        </p:nvSpPr>
        <p:spPr>
          <a:xfrm>
            <a:off x="7801233" y="4992046"/>
            <a:ext cx="1507524" cy="383059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break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B614C33-8015-D24F-BD1C-1D1CE1D673ED}"/>
              </a:ext>
            </a:extLst>
          </p:cNvPr>
          <p:cNvSpPr/>
          <p:nvPr/>
        </p:nvSpPr>
        <p:spPr>
          <a:xfrm>
            <a:off x="7801233" y="6007360"/>
            <a:ext cx="1507524" cy="383059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continue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DC8D8C3-BF01-144B-B32F-E4FC525BDC13}"/>
              </a:ext>
            </a:extLst>
          </p:cNvPr>
          <p:cNvCxnSpPr>
            <a:stCxn id="5" idx="6"/>
            <a:endCxn id="8" idx="2"/>
          </p:cNvCxnSpPr>
          <p:nvPr/>
        </p:nvCxnSpPr>
        <p:spPr>
          <a:xfrm flipV="1">
            <a:off x="2483708" y="2288788"/>
            <a:ext cx="1066797" cy="169008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F7B5DCA-E598-2447-BAB1-6B19E1F5026E}"/>
              </a:ext>
            </a:extLst>
          </p:cNvPr>
          <p:cNvCxnSpPr>
            <a:stCxn id="5" idx="6"/>
            <a:endCxn id="9" idx="2"/>
          </p:cNvCxnSpPr>
          <p:nvPr/>
        </p:nvCxnSpPr>
        <p:spPr>
          <a:xfrm flipV="1">
            <a:off x="2483708" y="3971496"/>
            <a:ext cx="1122403" cy="738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F2D2561-89E1-F343-8A8A-B48F75A3D539}"/>
              </a:ext>
            </a:extLst>
          </p:cNvPr>
          <p:cNvCxnSpPr>
            <a:stCxn id="5" idx="6"/>
            <a:endCxn id="10" idx="2"/>
          </p:cNvCxnSpPr>
          <p:nvPr/>
        </p:nvCxnSpPr>
        <p:spPr>
          <a:xfrm>
            <a:off x="2483708" y="3978876"/>
            <a:ext cx="1066799" cy="193941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942B11F-20E3-004C-BE59-37B2051068C4}"/>
              </a:ext>
            </a:extLst>
          </p:cNvPr>
          <p:cNvCxnSpPr>
            <a:stCxn id="8" idx="6"/>
            <a:endCxn id="6" idx="1"/>
          </p:cNvCxnSpPr>
          <p:nvPr/>
        </p:nvCxnSpPr>
        <p:spPr>
          <a:xfrm flipV="1">
            <a:off x="5824148" y="1637271"/>
            <a:ext cx="1812328" cy="651517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C9C39B1-CEA1-AE42-A499-23E40946E239}"/>
              </a:ext>
            </a:extLst>
          </p:cNvPr>
          <p:cNvCxnSpPr>
            <a:stCxn id="8" idx="6"/>
            <a:endCxn id="11" idx="1"/>
          </p:cNvCxnSpPr>
          <p:nvPr/>
        </p:nvCxnSpPr>
        <p:spPr>
          <a:xfrm>
            <a:off x="5824148" y="2288788"/>
            <a:ext cx="1812328" cy="324066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EDC8D9C-55A1-2945-8D1F-09B0AC256911}"/>
              </a:ext>
            </a:extLst>
          </p:cNvPr>
          <p:cNvCxnSpPr>
            <a:stCxn id="9" idx="6"/>
            <a:endCxn id="12" idx="1"/>
          </p:cNvCxnSpPr>
          <p:nvPr/>
        </p:nvCxnSpPr>
        <p:spPr>
          <a:xfrm flipV="1">
            <a:off x="5879754" y="3461221"/>
            <a:ext cx="464410" cy="510275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DD2E7977-04E7-7F43-ABA2-2AFEBA9E2994}"/>
              </a:ext>
            </a:extLst>
          </p:cNvPr>
          <p:cNvCxnSpPr>
            <a:stCxn id="9" idx="6"/>
            <a:endCxn id="13" idx="1"/>
          </p:cNvCxnSpPr>
          <p:nvPr/>
        </p:nvCxnSpPr>
        <p:spPr>
          <a:xfrm flipV="1">
            <a:off x="5879754" y="3911431"/>
            <a:ext cx="2362203" cy="60065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946A95A-BAB0-D846-BAC7-63ECFD593905}"/>
              </a:ext>
            </a:extLst>
          </p:cNvPr>
          <p:cNvCxnSpPr>
            <a:stCxn id="9" idx="6"/>
            <a:endCxn id="14" idx="1"/>
          </p:cNvCxnSpPr>
          <p:nvPr/>
        </p:nvCxnSpPr>
        <p:spPr>
          <a:xfrm>
            <a:off x="5879754" y="3971496"/>
            <a:ext cx="464410" cy="495517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5BC0FAB4-9F4B-0744-AB5D-C72E8B7A3D75}"/>
              </a:ext>
            </a:extLst>
          </p:cNvPr>
          <p:cNvCxnSpPr>
            <a:stCxn id="10" idx="6"/>
            <a:endCxn id="15" idx="1"/>
          </p:cNvCxnSpPr>
          <p:nvPr/>
        </p:nvCxnSpPr>
        <p:spPr>
          <a:xfrm flipV="1">
            <a:off x="5824150" y="5183576"/>
            <a:ext cx="1977083" cy="73471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F03CC7C4-2AD1-2A47-AF52-49A3745F942D}"/>
              </a:ext>
            </a:extLst>
          </p:cNvPr>
          <p:cNvCxnSpPr>
            <a:stCxn id="10" idx="6"/>
            <a:endCxn id="16" idx="1"/>
          </p:cNvCxnSpPr>
          <p:nvPr/>
        </p:nvCxnSpPr>
        <p:spPr>
          <a:xfrm>
            <a:off x="5824150" y="5918286"/>
            <a:ext cx="1977083" cy="280604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5535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9" grpId="0" animBg="1"/>
      <p:bldP spid="10" grpId="0" animBg="1"/>
      <p:bldP spid="6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BB0FD09-EBB1-8F47-8610-4ED6A46AC2E6}"/>
              </a:ext>
            </a:extLst>
          </p:cNvPr>
          <p:cNvSpPr/>
          <p:nvPr/>
        </p:nvSpPr>
        <p:spPr>
          <a:xfrm rot="5400000">
            <a:off x="3468619" y="3015780"/>
            <a:ext cx="1655762" cy="567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45793198-7054-AD4F-B80D-7B7997BF4F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940" y="1609044"/>
            <a:ext cx="2603500" cy="2870200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18F6D29A-3FA4-7642-8D78-0E393FD565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6076" y="2338921"/>
            <a:ext cx="7307896" cy="1212737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Selection Statements</a:t>
            </a:r>
          </a:p>
        </p:txBody>
      </p:sp>
    </p:spTree>
    <p:extLst>
      <p:ext uri="{BB962C8B-B14F-4D97-AF65-F5344CB8AC3E}">
        <p14:creationId xmlns:p14="http://schemas.microsoft.com/office/powerpoint/2010/main" val="3274234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D59A4-2956-6F49-AB59-38D6ECE26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67113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r"/>
            <a:r>
              <a:rPr lang="en-US" sz="4800" dirty="0">
                <a:solidFill>
                  <a:schemeClr val="bg1"/>
                </a:solidFill>
              </a:rPr>
              <a:t>if  statement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26F6276-AE1B-FF49-A9A9-10082F333354}"/>
              </a:ext>
            </a:extLst>
          </p:cNvPr>
          <p:cNvSpPr/>
          <p:nvPr/>
        </p:nvSpPr>
        <p:spPr>
          <a:xfrm>
            <a:off x="716692" y="1532238"/>
            <a:ext cx="3076832" cy="295326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/>
              <a:t>Syntax:</a:t>
            </a:r>
          </a:p>
          <a:p>
            <a:r>
              <a:rPr lang="en-US" dirty="0"/>
              <a:t>	</a:t>
            </a:r>
            <a:r>
              <a:rPr lang="en-US" sz="2000" dirty="0"/>
              <a:t>if (condition):</a:t>
            </a:r>
          </a:p>
          <a:p>
            <a:r>
              <a:rPr lang="en-US" sz="2000" dirty="0"/>
              <a:t>	</a:t>
            </a:r>
          </a:p>
          <a:p>
            <a:pPr lvl="2"/>
            <a:r>
              <a:rPr lang="en-US" sz="2000" dirty="0"/>
              <a:t>statements 1 ….</a:t>
            </a:r>
          </a:p>
          <a:p>
            <a:pPr lvl="2"/>
            <a:endParaRPr lang="en-US" sz="2000" dirty="0"/>
          </a:p>
          <a:p>
            <a:pPr lvl="2"/>
            <a:r>
              <a:rPr lang="en-US" sz="2000" dirty="0"/>
              <a:t>else </a:t>
            </a:r>
          </a:p>
          <a:p>
            <a:pPr lvl="2"/>
            <a:endParaRPr lang="en-US" sz="2000" dirty="0"/>
          </a:p>
          <a:p>
            <a:pPr lvl="2"/>
            <a:r>
              <a:rPr lang="en-US" sz="2000" dirty="0"/>
              <a:t>statements 2 ….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4187C64-9735-A544-AC64-D9A0D8652756}"/>
              </a:ext>
            </a:extLst>
          </p:cNvPr>
          <p:cNvSpPr/>
          <p:nvPr/>
        </p:nvSpPr>
        <p:spPr>
          <a:xfrm>
            <a:off x="4674973" y="1532238"/>
            <a:ext cx="1421027" cy="531340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start</a:t>
            </a:r>
          </a:p>
        </p:txBody>
      </p:sp>
      <p:sp>
        <p:nvSpPr>
          <p:cNvPr id="5" name="Decision 4">
            <a:extLst>
              <a:ext uri="{FF2B5EF4-FFF2-40B4-BE49-F238E27FC236}">
                <a16:creationId xmlns:a16="http://schemas.microsoft.com/office/drawing/2014/main" id="{4E2CA7B2-4276-8A47-80D0-FB2E77386279}"/>
              </a:ext>
            </a:extLst>
          </p:cNvPr>
          <p:cNvSpPr/>
          <p:nvPr/>
        </p:nvSpPr>
        <p:spPr>
          <a:xfrm>
            <a:off x="4112740" y="2922373"/>
            <a:ext cx="2545492" cy="1013254"/>
          </a:xfrm>
          <a:prstGeom prst="flowChartDecision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If it is raining 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7B97A4-37A3-3048-8575-55D0409DDB28}"/>
              </a:ext>
            </a:extLst>
          </p:cNvPr>
          <p:cNvSpPr/>
          <p:nvPr/>
        </p:nvSpPr>
        <p:spPr>
          <a:xfrm>
            <a:off x="8398478" y="4108622"/>
            <a:ext cx="2125363" cy="68580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Take an Umbrella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B23C41A-2DE8-9D43-9821-430334212C3A}"/>
              </a:ext>
            </a:extLst>
          </p:cNvPr>
          <p:cNvSpPr/>
          <p:nvPr/>
        </p:nvSpPr>
        <p:spPr>
          <a:xfrm>
            <a:off x="4322804" y="4794422"/>
            <a:ext cx="2125363" cy="68580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Go Play Football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813915C-0C1E-6140-92C2-F65C45A95FBF}"/>
              </a:ext>
            </a:extLst>
          </p:cNvPr>
          <p:cNvCxnSpPr>
            <a:stCxn id="4" idx="2"/>
            <a:endCxn id="5" idx="0"/>
          </p:cNvCxnSpPr>
          <p:nvPr/>
        </p:nvCxnSpPr>
        <p:spPr>
          <a:xfrm flipH="1">
            <a:off x="5385486" y="2063578"/>
            <a:ext cx="1" cy="858795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535C27C-B4B0-3A4E-A708-12730F16E244}"/>
              </a:ext>
            </a:extLst>
          </p:cNvPr>
          <p:cNvCxnSpPr>
            <a:stCxn id="5" idx="3"/>
          </p:cNvCxnSpPr>
          <p:nvPr/>
        </p:nvCxnSpPr>
        <p:spPr>
          <a:xfrm>
            <a:off x="6658232" y="3429000"/>
            <a:ext cx="279468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66F2BAE-E8A3-7441-BC62-4BA9EA49AE1B}"/>
              </a:ext>
            </a:extLst>
          </p:cNvPr>
          <p:cNvCxnSpPr/>
          <p:nvPr/>
        </p:nvCxnSpPr>
        <p:spPr>
          <a:xfrm>
            <a:off x="9452919" y="3429000"/>
            <a:ext cx="0" cy="679622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1F765BE-37A4-3D49-BC0F-EEEF50EF0DB1}"/>
              </a:ext>
            </a:extLst>
          </p:cNvPr>
          <p:cNvCxnSpPr>
            <a:stCxn id="5" idx="2"/>
          </p:cNvCxnSpPr>
          <p:nvPr/>
        </p:nvCxnSpPr>
        <p:spPr>
          <a:xfrm>
            <a:off x="5385486" y="3935627"/>
            <a:ext cx="0" cy="858795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2A02293F-8BC4-F64E-B015-2C4759C3B239}"/>
              </a:ext>
            </a:extLst>
          </p:cNvPr>
          <p:cNvSpPr/>
          <p:nvPr/>
        </p:nvSpPr>
        <p:spPr>
          <a:xfrm>
            <a:off x="7401697" y="3008870"/>
            <a:ext cx="902044" cy="265671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true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225AD11-DB9B-F64F-824E-F161E58B45FB}"/>
              </a:ext>
            </a:extLst>
          </p:cNvPr>
          <p:cNvSpPr/>
          <p:nvPr/>
        </p:nvSpPr>
        <p:spPr>
          <a:xfrm>
            <a:off x="5465805" y="4198208"/>
            <a:ext cx="902044" cy="265671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false</a:t>
            </a:r>
          </a:p>
        </p:txBody>
      </p:sp>
    </p:spTree>
    <p:extLst>
      <p:ext uri="{BB962C8B-B14F-4D97-AF65-F5344CB8AC3E}">
        <p14:creationId xmlns:p14="http://schemas.microsoft.com/office/powerpoint/2010/main" val="1537496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8" grpId="0" animBg="1"/>
      <p:bldP spid="17" grpId="0" animBg="1"/>
      <p:bldP spid="19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D59A4-2956-6F49-AB59-38D6ECE26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67113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r"/>
            <a:r>
              <a:rPr lang="en-US" sz="4800" dirty="0">
                <a:solidFill>
                  <a:schemeClr val="bg1"/>
                </a:solidFill>
              </a:rPr>
              <a:t>switch  statement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26F6276-AE1B-FF49-A9A9-10082F333354}"/>
              </a:ext>
            </a:extLst>
          </p:cNvPr>
          <p:cNvSpPr/>
          <p:nvPr/>
        </p:nvSpPr>
        <p:spPr>
          <a:xfrm>
            <a:off x="716691" y="1532238"/>
            <a:ext cx="3247761" cy="3262184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/>
              <a:t>Syntax:</a:t>
            </a:r>
          </a:p>
          <a:p>
            <a:r>
              <a:rPr lang="en-US" dirty="0"/>
              <a:t>	</a:t>
            </a:r>
            <a:r>
              <a:rPr lang="en-US" sz="2000" dirty="0"/>
              <a:t>switch (expression){</a:t>
            </a:r>
          </a:p>
          <a:p>
            <a:r>
              <a:rPr lang="en-US" sz="2000" dirty="0"/>
              <a:t>case value 1: Statement1</a:t>
            </a:r>
          </a:p>
          <a:p>
            <a:r>
              <a:rPr lang="en-US" sz="2000" dirty="0"/>
              <a:t>		break;</a:t>
            </a:r>
          </a:p>
          <a:p>
            <a:r>
              <a:rPr lang="en-US" sz="2000" dirty="0"/>
              <a:t>case value 2: Statement2</a:t>
            </a:r>
          </a:p>
          <a:p>
            <a:r>
              <a:rPr lang="en-US" sz="2000" dirty="0"/>
              <a:t>		break;</a:t>
            </a:r>
          </a:p>
          <a:p>
            <a:r>
              <a:rPr lang="en-US" sz="2000" dirty="0"/>
              <a:t>.</a:t>
            </a:r>
          </a:p>
          <a:p>
            <a:r>
              <a:rPr lang="en-US" sz="2000" dirty="0"/>
              <a:t>.</a:t>
            </a:r>
          </a:p>
          <a:p>
            <a:r>
              <a:rPr lang="en-US" sz="2000" dirty="0"/>
              <a:t>.</a:t>
            </a:r>
          </a:p>
          <a:p>
            <a:endParaRPr lang="en-US" sz="2000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4187C64-9735-A544-AC64-D9A0D8652756}"/>
              </a:ext>
            </a:extLst>
          </p:cNvPr>
          <p:cNvSpPr/>
          <p:nvPr/>
        </p:nvSpPr>
        <p:spPr>
          <a:xfrm>
            <a:off x="4534931" y="1277380"/>
            <a:ext cx="1421027" cy="531340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start</a:t>
            </a:r>
          </a:p>
        </p:txBody>
      </p:sp>
      <p:sp>
        <p:nvSpPr>
          <p:cNvPr id="5" name="Decision 4">
            <a:extLst>
              <a:ext uri="{FF2B5EF4-FFF2-40B4-BE49-F238E27FC236}">
                <a16:creationId xmlns:a16="http://schemas.microsoft.com/office/drawing/2014/main" id="{4E2CA7B2-4276-8A47-80D0-FB2E77386279}"/>
              </a:ext>
            </a:extLst>
          </p:cNvPr>
          <p:cNvSpPr/>
          <p:nvPr/>
        </p:nvSpPr>
        <p:spPr>
          <a:xfrm>
            <a:off x="4127157" y="2298914"/>
            <a:ext cx="2195375" cy="844121"/>
          </a:xfrm>
          <a:prstGeom prst="flowChartDecision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Outcome of toss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7B97A4-37A3-3048-8575-55D0409DDB28}"/>
              </a:ext>
            </a:extLst>
          </p:cNvPr>
          <p:cNvSpPr/>
          <p:nvPr/>
        </p:nvSpPr>
        <p:spPr>
          <a:xfrm>
            <a:off x="8250197" y="3805814"/>
            <a:ext cx="1622852" cy="376926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Tom wins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813915C-0C1E-6140-92C2-F65C45A95FBF}"/>
              </a:ext>
            </a:extLst>
          </p:cNvPr>
          <p:cNvCxnSpPr>
            <a:cxnSpLocks/>
            <a:stCxn id="4" idx="2"/>
          </p:cNvCxnSpPr>
          <p:nvPr/>
        </p:nvCxnSpPr>
        <p:spPr>
          <a:xfrm flipH="1">
            <a:off x="5245444" y="1808720"/>
            <a:ext cx="1" cy="481914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1F765BE-37A4-3D49-BC0F-EEEF50EF0DB1}"/>
              </a:ext>
            </a:extLst>
          </p:cNvPr>
          <p:cNvCxnSpPr>
            <a:cxnSpLocks/>
          </p:cNvCxnSpPr>
          <p:nvPr/>
        </p:nvCxnSpPr>
        <p:spPr>
          <a:xfrm>
            <a:off x="5224844" y="3184398"/>
            <a:ext cx="0" cy="423775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2A02293F-8BC4-F64E-B015-2C4759C3B239}"/>
              </a:ext>
            </a:extLst>
          </p:cNvPr>
          <p:cNvSpPr/>
          <p:nvPr/>
        </p:nvSpPr>
        <p:spPr>
          <a:xfrm>
            <a:off x="6518175" y="3475337"/>
            <a:ext cx="902044" cy="265671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true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225AD11-DB9B-F64F-824E-F161E58B45FB}"/>
              </a:ext>
            </a:extLst>
          </p:cNvPr>
          <p:cNvSpPr/>
          <p:nvPr/>
        </p:nvSpPr>
        <p:spPr>
          <a:xfrm>
            <a:off x="4095221" y="4449807"/>
            <a:ext cx="902044" cy="265671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false</a:t>
            </a:r>
          </a:p>
        </p:txBody>
      </p:sp>
      <p:sp>
        <p:nvSpPr>
          <p:cNvPr id="27" name="Decision 26">
            <a:extLst>
              <a:ext uri="{FF2B5EF4-FFF2-40B4-BE49-F238E27FC236}">
                <a16:creationId xmlns:a16="http://schemas.microsoft.com/office/drawing/2014/main" id="{A6CD6AAC-694C-DD49-AADF-9A6CFB6C6F89}"/>
              </a:ext>
            </a:extLst>
          </p:cNvPr>
          <p:cNvSpPr/>
          <p:nvPr/>
        </p:nvSpPr>
        <p:spPr>
          <a:xfrm>
            <a:off x="4127156" y="3572217"/>
            <a:ext cx="2195375" cy="844121"/>
          </a:xfrm>
          <a:prstGeom prst="flowChartDecision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Head</a:t>
            </a:r>
          </a:p>
        </p:txBody>
      </p:sp>
      <p:sp>
        <p:nvSpPr>
          <p:cNvPr id="28" name="Decision 27">
            <a:extLst>
              <a:ext uri="{FF2B5EF4-FFF2-40B4-BE49-F238E27FC236}">
                <a16:creationId xmlns:a16="http://schemas.microsoft.com/office/drawing/2014/main" id="{296C9FD6-0CC6-8647-8187-BBD7CA7C515F}"/>
              </a:ext>
            </a:extLst>
          </p:cNvPr>
          <p:cNvSpPr/>
          <p:nvPr/>
        </p:nvSpPr>
        <p:spPr>
          <a:xfrm>
            <a:off x="4127155" y="4794422"/>
            <a:ext cx="2195375" cy="844121"/>
          </a:xfrm>
          <a:prstGeom prst="flowChartDecision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Tails</a:t>
            </a:r>
          </a:p>
        </p:txBody>
      </p:sp>
      <p:sp>
        <p:nvSpPr>
          <p:cNvPr id="29" name="Decision 28">
            <a:extLst>
              <a:ext uri="{FF2B5EF4-FFF2-40B4-BE49-F238E27FC236}">
                <a16:creationId xmlns:a16="http://schemas.microsoft.com/office/drawing/2014/main" id="{49DCEA73-A193-D741-9ED8-E304CD4EDA50}"/>
              </a:ext>
            </a:extLst>
          </p:cNvPr>
          <p:cNvSpPr/>
          <p:nvPr/>
        </p:nvSpPr>
        <p:spPr>
          <a:xfrm>
            <a:off x="4127154" y="5983158"/>
            <a:ext cx="2195375" cy="844121"/>
          </a:xfrm>
          <a:prstGeom prst="flowChartDecision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Default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A056BB7-D578-B444-8BAE-7A30FF557278}"/>
              </a:ext>
            </a:extLst>
          </p:cNvPr>
          <p:cNvCxnSpPr>
            <a:cxnSpLocks/>
          </p:cNvCxnSpPr>
          <p:nvPr/>
        </p:nvCxnSpPr>
        <p:spPr>
          <a:xfrm>
            <a:off x="5245444" y="4416338"/>
            <a:ext cx="0" cy="378084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D5C95792-DB83-3C4E-8AC2-89F81B58B886}"/>
              </a:ext>
            </a:extLst>
          </p:cNvPr>
          <p:cNvCxnSpPr>
            <a:cxnSpLocks/>
          </p:cNvCxnSpPr>
          <p:nvPr/>
        </p:nvCxnSpPr>
        <p:spPr>
          <a:xfrm>
            <a:off x="5239253" y="5638543"/>
            <a:ext cx="6191" cy="344615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80E85EAE-E1CD-7D43-955E-BDD9D3E89400}"/>
              </a:ext>
            </a:extLst>
          </p:cNvPr>
          <p:cNvSpPr/>
          <p:nvPr/>
        </p:nvSpPr>
        <p:spPr>
          <a:xfrm>
            <a:off x="4083909" y="5638543"/>
            <a:ext cx="902044" cy="265671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false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EDE8001-335C-2E47-958D-9F32B0CB8FE3}"/>
              </a:ext>
            </a:extLst>
          </p:cNvPr>
          <p:cNvSpPr/>
          <p:nvPr/>
        </p:nvSpPr>
        <p:spPr>
          <a:xfrm>
            <a:off x="8250197" y="5028019"/>
            <a:ext cx="1622852" cy="376926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John wins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99709CC-607F-A049-A7FF-485E6F99C8BE}"/>
              </a:ext>
            </a:extLst>
          </p:cNvPr>
          <p:cNvSpPr/>
          <p:nvPr/>
        </p:nvSpPr>
        <p:spPr>
          <a:xfrm>
            <a:off x="8250197" y="6216755"/>
            <a:ext cx="1622852" cy="376926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Invalid Input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D54D13D8-DA34-6349-BB48-D050D1A71F2F}"/>
              </a:ext>
            </a:extLst>
          </p:cNvPr>
          <p:cNvCxnSpPr>
            <a:endCxn id="6" idx="1"/>
          </p:cNvCxnSpPr>
          <p:nvPr/>
        </p:nvCxnSpPr>
        <p:spPr>
          <a:xfrm>
            <a:off x="6322529" y="3994277"/>
            <a:ext cx="1927668" cy="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BE09F51E-6D90-6A44-BDDB-B5EC00EE722D}"/>
              </a:ext>
            </a:extLst>
          </p:cNvPr>
          <p:cNvCxnSpPr/>
          <p:nvPr/>
        </p:nvCxnSpPr>
        <p:spPr>
          <a:xfrm>
            <a:off x="6322529" y="5216482"/>
            <a:ext cx="1927668" cy="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5E735DC3-733D-4941-B48C-8C374DF5BF4C}"/>
              </a:ext>
            </a:extLst>
          </p:cNvPr>
          <p:cNvCxnSpPr/>
          <p:nvPr/>
        </p:nvCxnSpPr>
        <p:spPr>
          <a:xfrm>
            <a:off x="6322529" y="6405218"/>
            <a:ext cx="1927668" cy="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1E5826DC-F278-E744-9D98-74D5BD37F9D0}"/>
              </a:ext>
            </a:extLst>
          </p:cNvPr>
          <p:cNvSpPr/>
          <p:nvPr/>
        </p:nvSpPr>
        <p:spPr>
          <a:xfrm>
            <a:off x="6570709" y="4792276"/>
            <a:ext cx="902044" cy="265671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true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DCB2CD7F-67FA-9649-A6D1-8E4F5221E9D6}"/>
              </a:ext>
            </a:extLst>
          </p:cNvPr>
          <p:cNvCxnSpPr/>
          <p:nvPr/>
        </p:nvCxnSpPr>
        <p:spPr>
          <a:xfrm>
            <a:off x="11353800" y="3994277"/>
            <a:ext cx="0" cy="2599404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3827DAFF-92D4-E34F-B2E2-C823B5AAB068}"/>
              </a:ext>
            </a:extLst>
          </p:cNvPr>
          <p:cNvCxnSpPr>
            <a:stCxn id="6" idx="3"/>
          </p:cNvCxnSpPr>
          <p:nvPr/>
        </p:nvCxnSpPr>
        <p:spPr>
          <a:xfrm>
            <a:off x="9873049" y="3994277"/>
            <a:ext cx="1480751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E4C162C1-8DE0-D342-AD69-0865E254517D}"/>
              </a:ext>
            </a:extLst>
          </p:cNvPr>
          <p:cNvCxnSpPr/>
          <p:nvPr/>
        </p:nvCxnSpPr>
        <p:spPr>
          <a:xfrm>
            <a:off x="9873049" y="5223645"/>
            <a:ext cx="1480751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9FECB6EA-54E1-D44C-BDFA-625E6C58CC36}"/>
              </a:ext>
            </a:extLst>
          </p:cNvPr>
          <p:cNvCxnSpPr/>
          <p:nvPr/>
        </p:nvCxnSpPr>
        <p:spPr>
          <a:xfrm>
            <a:off x="9873049" y="6405218"/>
            <a:ext cx="1480751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id="{7BB81AB6-660F-F640-949D-AA99F99D2DB9}"/>
              </a:ext>
            </a:extLst>
          </p:cNvPr>
          <p:cNvSpPr/>
          <p:nvPr/>
        </p:nvSpPr>
        <p:spPr>
          <a:xfrm>
            <a:off x="11247738" y="6577657"/>
            <a:ext cx="212124" cy="233598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667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17" grpId="0" animBg="1"/>
      <p:bldP spid="19" grpId="0" animBg="1"/>
      <p:bldP spid="27" grpId="0" animBg="1"/>
      <p:bldP spid="28" grpId="0" animBg="1"/>
      <p:bldP spid="29" grpId="0" animBg="1"/>
      <p:bldP spid="34" grpId="0" animBg="1"/>
      <p:bldP spid="35" grpId="0" animBg="1"/>
      <p:bldP spid="36" grpId="0" animBg="1"/>
      <p:bldP spid="41" grpId="0" animBg="1"/>
      <p:bldP spid="48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BB0FD09-EBB1-8F47-8610-4ED6A46AC2E6}"/>
              </a:ext>
            </a:extLst>
          </p:cNvPr>
          <p:cNvSpPr/>
          <p:nvPr/>
        </p:nvSpPr>
        <p:spPr>
          <a:xfrm rot="5400000">
            <a:off x="3468619" y="3015780"/>
            <a:ext cx="1655762" cy="567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45793198-7054-AD4F-B80D-7B7997BF4F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940" y="1609044"/>
            <a:ext cx="2603500" cy="2870200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18F6D29A-3FA4-7642-8D78-0E393FD565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6076" y="2338921"/>
            <a:ext cx="7307896" cy="1212737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Iteration Statements</a:t>
            </a:r>
          </a:p>
        </p:txBody>
      </p:sp>
    </p:spTree>
    <p:extLst>
      <p:ext uri="{BB962C8B-B14F-4D97-AF65-F5344CB8AC3E}">
        <p14:creationId xmlns:p14="http://schemas.microsoft.com/office/powerpoint/2010/main" val="1097821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D59A4-2956-6F49-AB59-38D6ECE26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67113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r"/>
            <a:r>
              <a:rPr lang="en-US" sz="4800" dirty="0">
                <a:solidFill>
                  <a:schemeClr val="bg1"/>
                </a:solidFill>
              </a:rPr>
              <a:t>Iteration  statement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26F6276-AE1B-FF49-A9A9-10082F333354}"/>
              </a:ext>
            </a:extLst>
          </p:cNvPr>
          <p:cNvSpPr/>
          <p:nvPr/>
        </p:nvSpPr>
        <p:spPr>
          <a:xfrm>
            <a:off x="971806" y="1432005"/>
            <a:ext cx="10637108" cy="98854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/>
              <a:t>Loops Repeat Actions</a:t>
            </a:r>
          </a:p>
          <a:p>
            <a:r>
              <a:rPr lang="en-US" sz="2000" b="1" dirty="0"/>
              <a:t>A loop statement in java executes a set of statements until a specific condition is satisfied </a:t>
            </a:r>
          </a:p>
          <a:p>
            <a:endParaRPr lang="en-US" sz="20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C4B28FC-88AA-6047-8724-42EF67978976}"/>
              </a:ext>
            </a:extLst>
          </p:cNvPr>
          <p:cNvSpPr/>
          <p:nvPr/>
        </p:nvSpPr>
        <p:spPr>
          <a:xfrm>
            <a:off x="838200" y="3002692"/>
            <a:ext cx="2374557" cy="60548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Repeat things until the loop condition is true</a:t>
            </a:r>
          </a:p>
        </p:txBody>
      </p:sp>
      <p:sp>
        <p:nvSpPr>
          <p:cNvPr id="13" name="Pentagon 12">
            <a:extLst>
              <a:ext uri="{FF2B5EF4-FFF2-40B4-BE49-F238E27FC236}">
                <a16:creationId xmlns:a16="http://schemas.microsoft.com/office/drawing/2014/main" id="{3E3CE3AB-7B4B-C34E-912B-8EDC9AEA69F5}"/>
              </a:ext>
            </a:extLst>
          </p:cNvPr>
          <p:cNvSpPr/>
          <p:nvPr/>
        </p:nvSpPr>
        <p:spPr>
          <a:xfrm>
            <a:off x="976183" y="3868350"/>
            <a:ext cx="2660822" cy="988540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do .. while</a:t>
            </a:r>
          </a:p>
        </p:txBody>
      </p:sp>
      <p:sp>
        <p:nvSpPr>
          <p:cNvPr id="18" name="Pentagon 17">
            <a:extLst>
              <a:ext uri="{FF2B5EF4-FFF2-40B4-BE49-F238E27FC236}">
                <a16:creationId xmlns:a16="http://schemas.microsoft.com/office/drawing/2014/main" id="{F28B708D-54D5-2541-A66C-0ED57C109C57}"/>
              </a:ext>
            </a:extLst>
          </p:cNvPr>
          <p:cNvSpPr/>
          <p:nvPr/>
        </p:nvSpPr>
        <p:spPr>
          <a:xfrm rot="10800000">
            <a:off x="3637006" y="2818022"/>
            <a:ext cx="2895858" cy="952332"/>
          </a:xfrm>
          <a:prstGeom prst="homePlate">
            <a:avLst/>
          </a:prstGeom>
          <a:scene3d>
            <a:camera prst="orthographicFront">
              <a:rot lat="21299999" lon="3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5473346-08EB-8C4B-9E5A-94E5BE84B603}"/>
              </a:ext>
            </a:extLst>
          </p:cNvPr>
          <p:cNvSpPr txBox="1"/>
          <p:nvPr/>
        </p:nvSpPr>
        <p:spPr>
          <a:xfrm>
            <a:off x="4533513" y="3032578"/>
            <a:ext cx="16200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while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0529820-0BEA-F745-987C-4AC6FC039962}"/>
              </a:ext>
            </a:extLst>
          </p:cNvPr>
          <p:cNvSpPr/>
          <p:nvPr/>
        </p:nvSpPr>
        <p:spPr>
          <a:xfrm>
            <a:off x="3694541" y="3984911"/>
            <a:ext cx="2895858" cy="79014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Execute once and then repeat things until loop condition id true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06CF0DF-39C8-8747-BC3D-3191140FD3DB}"/>
              </a:ext>
            </a:extLst>
          </p:cNvPr>
          <p:cNvSpPr/>
          <p:nvPr/>
        </p:nvSpPr>
        <p:spPr>
          <a:xfrm>
            <a:off x="838199" y="5325761"/>
            <a:ext cx="2374557" cy="60548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Repeat things till the given number of times</a:t>
            </a:r>
          </a:p>
        </p:txBody>
      </p:sp>
      <p:sp>
        <p:nvSpPr>
          <p:cNvPr id="22" name="Pentagon 21">
            <a:extLst>
              <a:ext uri="{FF2B5EF4-FFF2-40B4-BE49-F238E27FC236}">
                <a16:creationId xmlns:a16="http://schemas.microsoft.com/office/drawing/2014/main" id="{5C538041-93D9-344E-AC37-6183146BEC32}"/>
              </a:ext>
            </a:extLst>
          </p:cNvPr>
          <p:cNvSpPr/>
          <p:nvPr/>
        </p:nvSpPr>
        <p:spPr>
          <a:xfrm rot="10800000">
            <a:off x="3694542" y="4957763"/>
            <a:ext cx="2838322" cy="1200149"/>
          </a:xfrm>
          <a:prstGeom prst="homePlate">
            <a:avLst/>
          </a:prstGeom>
          <a:scene3d>
            <a:camera prst="orthographicFront">
              <a:rot lat="21299999" lon="3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3192271-CF16-D240-8BF1-401FD1F33672}"/>
              </a:ext>
            </a:extLst>
          </p:cNvPr>
          <p:cNvSpPr txBox="1"/>
          <p:nvPr/>
        </p:nvSpPr>
        <p:spPr>
          <a:xfrm>
            <a:off x="4617049" y="5325761"/>
            <a:ext cx="14529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for</a:t>
            </a:r>
          </a:p>
        </p:txBody>
      </p:sp>
    </p:spTree>
    <p:extLst>
      <p:ext uri="{BB962C8B-B14F-4D97-AF65-F5344CB8AC3E}">
        <p14:creationId xmlns:p14="http://schemas.microsoft.com/office/powerpoint/2010/main" val="516317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1" grpId="0" animBg="1"/>
      <p:bldP spid="13" grpId="0" animBg="1"/>
      <p:bldP spid="18" grpId="0" animBg="1"/>
      <p:bldP spid="18" grpId="1" animBg="1"/>
      <p:bldP spid="15" grpId="0"/>
      <p:bldP spid="20" grpId="0" animBg="1"/>
      <p:bldP spid="21" grpId="0" animBg="1"/>
      <p:bldP spid="22" grpId="0" animBg="1"/>
      <p:bldP spid="23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D59A4-2956-6F49-AB59-38D6ECE26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12652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r"/>
            <a:r>
              <a:rPr lang="en-US" sz="4800" dirty="0">
                <a:solidFill>
                  <a:schemeClr val="bg1"/>
                </a:solidFill>
              </a:rPr>
              <a:t>do while  statement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26F6276-AE1B-FF49-A9A9-10082F333354}"/>
              </a:ext>
            </a:extLst>
          </p:cNvPr>
          <p:cNvSpPr/>
          <p:nvPr/>
        </p:nvSpPr>
        <p:spPr>
          <a:xfrm>
            <a:off x="716691" y="1532238"/>
            <a:ext cx="3768809" cy="295326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/>
              <a:t>Syntax:</a:t>
            </a:r>
          </a:p>
          <a:p>
            <a:r>
              <a:rPr lang="en-US" dirty="0"/>
              <a:t>	</a:t>
            </a:r>
            <a:r>
              <a:rPr lang="en-US" sz="2000" dirty="0"/>
              <a:t>do {</a:t>
            </a:r>
          </a:p>
          <a:p>
            <a:r>
              <a:rPr lang="en-US" sz="2000" dirty="0"/>
              <a:t>	</a:t>
            </a:r>
          </a:p>
          <a:p>
            <a:pPr lvl="2"/>
            <a:r>
              <a:rPr lang="en-US" sz="2000" dirty="0"/>
              <a:t>statements…</a:t>
            </a:r>
          </a:p>
          <a:p>
            <a:pPr lvl="2"/>
            <a:endParaRPr lang="en-US" sz="2000" dirty="0"/>
          </a:p>
          <a:p>
            <a:pPr lvl="2"/>
            <a:r>
              <a:rPr lang="en-US" sz="2000" dirty="0"/>
              <a:t>}while  (condition is True)</a:t>
            </a:r>
          </a:p>
          <a:p>
            <a:pPr lvl="2"/>
            <a:endParaRPr lang="en-US" sz="2000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4187C64-9735-A544-AC64-D9A0D8652756}"/>
              </a:ext>
            </a:extLst>
          </p:cNvPr>
          <p:cNvSpPr/>
          <p:nvPr/>
        </p:nvSpPr>
        <p:spPr>
          <a:xfrm>
            <a:off x="5916827" y="1380869"/>
            <a:ext cx="1421027" cy="531340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start</a:t>
            </a:r>
          </a:p>
        </p:txBody>
      </p:sp>
      <p:sp>
        <p:nvSpPr>
          <p:cNvPr id="5" name="Decision 4">
            <a:extLst>
              <a:ext uri="{FF2B5EF4-FFF2-40B4-BE49-F238E27FC236}">
                <a16:creationId xmlns:a16="http://schemas.microsoft.com/office/drawing/2014/main" id="{4E2CA7B2-4276-8A47-80D0-FB2E77386279}"/>
              </a:ext>
            </a:extLst>
          </p:cNvPr>
          <p:cNvSpPr/>
          <p:nvPr/>
        </p:nvSpPr>
        <p:spPr>
          <a:xfrm>
            <a:off x="5354592" y="3626706"/>
            <a:ext cx="2545492" cy="1013254"/>
          </a:xfrm>
          <a:prstGeom prst="flowChartDecision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Check Condition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7B97A4-37A3-3048-8575-55D0409DDB28}"/>
              </a:ext>
            </a:extLst>
          </p:cNvPr>
          <p:cNvSpPr/>
          <p:nvPr/>
        </p:nvSpPr>
        <p:spPr>
          <a:xfrm>
            <a:off x="5739702" y="2925460"/>
            <a:ext cx="1890608" cy="333633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Execute Block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B23C41A-2DE8-9D43-9821-430334212C3A}"/>
              </a:ext>
            </a:extLst>
          </p:cNvPr>
          <p:cNvSpPr/>
          <p:nvPr/>
        </p:nvSpPr>
        <p:spPr>
          <a:xfrm>
            <a:off x="8836116" y="4887098"/>
            <a:ext cx="1791733" cy="463378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Exit Loop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A02293F-8BC4-F64E-B015-2C4759C3B239}"/>
              </a:ext>
            </a:extLst>
          </p:cNvPr>
          <p:cNvSpPr/>
          <p:nvPr/>
        </p:nvSpPr>
        <p:spPr>
          <a:xfrm>
            <a:off x="5420495" y="5242350"/>
            <a:ext cx="902044" cy="265671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true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225AD11-DB9B-F64F-824E-F161E58B45FB}"/>
              </a:ext>
            </a:extLst>
          </p:cNvPr>
          <p:cNvSpPr/>
          <p:nvPr/>
        </p:nvSpPr>
        <p:spPr>
          <a:xfrm>
            <a:off x="8385094" y="3747184"/>
            <a:ext cx="902044" cy="265671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false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07BC203-2632-B149-A224-21F5E642F6C0}"/>
              </a:ext>
            </a:extLst>
          </p:cNvPr>
          <p:cNvSpPr/>
          <p:nvPr/>
        </p:nvSpPr>
        <p:spPr>
          <a:xfrm>
            <a:off x="6459494" y="2252018"/>
            <a:ext cx="335692" cy="33363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D980B64-3F4B-4941-A4F9-1896F7470097}"/>
              </a:ext>
            </a:extLst>
          </p:cNvPr>
          <p:cNvCxnSpPr>
            <a:stCxn id="4" idx="2"/>
            <a:endCxn id="11" idx="0"/>
          </p:cNvCxnSpPr>
          <p:nvPr/>
        </p:nvCxnSpPr>
        <p:spPr>
          <a:xfrm flipH="1">
            <a:off x="6627340" y="1912209"/>
            <a:ext cx="1" cy="339809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09AFDA6-A8C0-774A-A813-F87F8C293AF7}"/>
              </a:ext>
            </a:extLst>
          </p:cNvPr>
          <p:cNvCxnSpPr/>
          <p:nvPr/>
        </p:nvCxnSpPr>
        <p:spPr>
          <a:xfrm flipH="1">
            <a:off x="6627339" y="2587195"/>
            <a:ext cx="1" cy="339809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9EA877B-313C-0E4B-8636-6D1EE0CA2C25}"/>
              </a:ext>
            </a:extLst>
          </p:cNvPr>
          <p:cNvCxnSpPr/>
          <p:nvPr/>
        </p:nvCxnSpPr>
        <p:spPr>
          <a:xfrm flipH="1">
            <a:off x="6627338" y="3242103"/>
            <a:ext cx="1" cy="339809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85256EF-13F8-5F48-9E57-EAAF14100C32}"/>
              </a:ext>
            </a:extLst>
          </p:cNvPr>
          <p:cNvCxnSpPr>
            <a:stCxn id="5" idx="3"/>
          </p:cNvCxnSpPr>
          <p:nvPr/>
        </p:nvCxnSpPr>
        <p:spPr>
          <a:xfrm>
            <a:off x="7900084" y="4133333"/>
            <a:ext cx="1872064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AD02B4A-B16C-AA48-8333-FD8D8B7B2F3C}"/>
              </a:ext>
            </a:extLst>
          </p:cNvPr>
          <p:cNvCxnSpPr/>
          <p:nvPr/>
        </p:nvCxnSpPr>
        <p:spPr>
          <a:xfrm>
            <a:off x="9774195" y="4133333"/>
            <a:ext cx="0" cy="763032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A15888E3-54EE-8C4F-8D4F-36FC92D13FE4}"/>
              </a:ext>
            </a:extLst>
          </p:cNvPr>
          <p:cNvSpPr/>
          <p:nvPr/>
        </p:nvSpPr>
        <p:spPr>
          <a:xfrm>
            <a:off x="4611634" y="2250472"/>
            <a:ext cx="936028" cy="333633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Repeat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9A19BA4A-F0EB-6241-BE35-E49672177389}"/>
              </a:ext>
            </a:extLst>
          </p:cNvPr>
          <p:cNvCxnSpPr>
            <a:stCxn id="5" idx="2"/>
          </p:cNvCxnSpPr>
          <p:nvPr/>
        </p:nvCxnSpPr>
        <p:spPr>
          <a:xfrm>
            <a:off x="6627338" y="4639960"/>
            <a:ext cx="0" cy="478827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7D85374-A147-4C40-ACEC-A00CBD01FD53}"/>
              </a:ext>
            </a:extLst>
          </p:cNvPr>
          <p:cNvCxnSpPr/>
          <p:nvPr/>
        </p:nvCxnSpPr>
        <p:spPr>
          <a:xfrm>
            <a:off x="5079648" y="5118787"/>
            <a:ext cx="154769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32758F9-CA5A-E84A-A2D4-6BDAB2CD9841}"/>
              </a:ext>
            </a:extLst>
          </p:cNvPr>
          <p:cNvCxnSpPr>
            <a:cxnSpLocks/>
            <a:stCxn id="26" idx="2"/>
          </p:cNvCxnSpPr>
          <p:nvPr/>
        </p:nvCxnSpPr>
        <p:spPr>
          <a:xfrm>
            <a:off x="5079648" y="2584105"/>
            <a:ext cx="0" cy="253468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F4F6B276-13E7-3844-BA5C-266B7FB0537D}"/>
              </a:ext>
            </a:extLst>
          </p:cNvPr>
          <p:cNvCxnSpPr>
            <a:stCxn id="26" idx="3"/>
            <a:endCxn id="11" idx="2"/>
          </p:cNvCxnSpPr>
          <p:nvPr/>
        </p:nvCxnSpPr>
        <p:spPr>
          <a:xfrm>
            <a:off x="5547662" y="2417289"/>
            <a:ext cx="911832" cy="1546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21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8" grpId="0" animBg="1"/>
      <p:bldP spid="17" grpId="0" animBg="1"/>
      <p:bldP spid="19" grpId="0" animBg="1"/>
      <p:bldP spid="11" grpId="0" animBg="1"/>
      <p:bldP spid="26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D59A4-2956-6F49-AB59-38D6ECE26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12652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r"/>
            <a:r>
              <a:rPr lang="en-US" sz="4800" dirty="0">
                <a:solidFill>
                  <a:schemeClr val="bg1"/>
                </a:solidFill>
              </a:rPr>
              <a:t>while  statement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26F6276-AE1B-FF49-A9A9-10082F333354}"/>
              </a:ext>
            </a:extLst>
          </p:cNvPr>
          <p:cNvSpPr/>
          <p:nvPr/>
        </p:nvSpPr>
        <p:spPr>
          <a:xfrm>
            <a:off x="716691" y="1532238"/>
            <a:ext cx="3768809" cy="295326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/>
              <a:t>Syntax:</a:t>
            </a:r>
          </a:p>
          <a:p>
            <a:r>
              <a:rPr lang="en-US" dirty="0"/>
              <a:t>	</a:t>
            </a:r>
            <a:r>
              <a:rPr lang="en-US" sz="2000" dirty="0"/>
              <a:t>while  (condition is True)</a:t>
            </a:r>
          </a:p>
          <a:p>
            <a:endParaRPr lang="en-US" sz="2000" dirty="0"/>
          </a:p>
          <a:p>
            <a:pPr lvl="2"/>
            <a:r>
              <a:rPr lang="en-US" sz="2000" dirty="0"/>
              <a:t>{</a:t>
            </a:r>
          </a:p>
          <a:p>
            <a:pPr lvl="2"/>
            <a:endParaRPr lang="en-US" sz="2000" dirty="0"/>
          </a:p>
          <a:p>
            <a:pPr lvl="2"/>
            <a:r>
              <a:rPr lang="en-US" sz="2000" dirty="0"/>
              <a:t>	statements……</a:t>
            </a:r>
          </a:p>
          <a:p>
            <a:pPr lvl="2"/>
            <a:endParaRPr lang="en-US" sz="2000" dirty="0"/>
          </a:p>
          <a:p>
            <a:pPr lvl="2"/>
            <a:r>
              <a:rPr lang="en-US" sz="2000" dirty="0"/>
              <a:t>}</a:t>
            </a:r>
          </a:p>
          <a:p>
            <a:pPr lvl="2"/>
            <a:endParaRPr lang="en-US" sz="2000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4187C64-9735-A544-AC64-D9A0D8652756}"/>
              </a:ext>
            </a:extLst>
          </p:cNvPr>
          <p:cNvSpPr/>
          <p:nvPr/>
        </p:nvSpPr>
        <p:spPr>
          <a:xfrm>
            <a:off x="6764285" y="1396313"/>
            <a:ext cx="1421027" cy="531340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start</a:t>
            </a:r>
          </a:p>
        </p:txBody>
      </p:sp>
      <p:sp>
        <p:nvSpPr>
          <p:cNvPr id="5" name="Decision 4">
            <a:extLst>
              <a:ext uri="{FF2B5EF4-FFF2-40B4-BE49-F238E27FC236}">
                <a16:creationId xmlns:a16="http://schemas.microsoft.com/office/drawing/2014/main" id="{4E2CA7B2-4276-8A47-80D0-FB2E77386279}"/>
              </a:ext>
            </a:extLst>
          </p:cNvPr>
          <p:cNvSpPr/>
          <p:nvPr/>
        </p:nvSpPr>
        <p:spPr>
          <a:xfrm>
            <a:off x="6202052" y="2798802"/>
            <a:ext cx="2545492" cy="1013254"/>
          </a:xfrm>
          <a:prstGeom prst="flowChartDecision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Check Condition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B23C41A-2DE8-9D43-9821-430334212C3A}"/>
              </a:ext>
            </a:extLst>
          </p:cNvPr>
          <p:cNvSpPr/>
          <p:nvPr/>
        </p:nvSpPr>
        <p:spPr>
          <a:xfrm>
            <a:off x="9683576" y="4059194"/>
            <a:ext cx="1791733" cy="463378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Exit Loop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225AD11-DB9B-F64F-824E-F161E58B45FB}"/>
              </a:ext>
            </a:extLst>
          </p:cNvPr>
          <p:cNvSpPr/>
          <p:nvPr/>
        </p:nvSpPr>
        <p:spPr>
          <a:xfrm>
            <a:off x="9232554" y="2919280"/>
            <a:ext cx="902044" cy="265671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false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D980B64-3F4B-4941-A4F9-1896F7470097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>
          <a:xfrm flipH="1">
            <a:off x="7474798" y="1927653"/>
            <a:ext cx="1" cy="871149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85256EF-13F8-5F48-9E57-EAAF14100C32}"/>
              </a:ext>
            </a:extLst>
          </p:cNvPr>
          <p:cNvCxnSpPr>
            <a:stCxn id="5" idx="3"/>
          </p:cNvCxnSpPr>
          <p:nvPr/>
        </p:nvCxnSpPr>
        <p:spPr>
          <a:xfrm>
            <a:off x="8747544" y="3305429"/>
            <a:ext cx="1872064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AD02B4A-B16C-AA48-8333-FD8D8B7B2F3C}"/>
              </a:ext>
            </a:extLst>
          </p:cNvPr>
          <p:cNvCxnSpPr/>
          <p:nvPr/>
        </p:nvCxnSpPr>
        <p:spPr>
          <a:xfrm>
            <a:off x="10621655" y="3305429"/>
            <a:ext cx="0" cy="763032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F3C3879F-35D7-074D-BB7E-06080D8D649E}"/>
              </a:ext>
            </a:extLst>
          </p:cNvPr>
          <p:cNvSpPr/>
          <p:nvPr/>
        </p:nvSpPr>
        <p:spPr>
          <a:xfrm>
            <a:off x="6529493" y="4721815"/>
            <a:ext cx="1890608" cy="333633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Execute Block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6F2EDDD-0B2F-FA43-8446-85E4B2465C90}"/>
              </a:ext>
            </a:extLst>
          </p:cNvPr>
          <p:cNvSpPr/>
          <p:nvPr/>
        </p:nvSpPr>
        <p:spPr>
          <a:xfrm>
            <a:off x="7628230" y="4141047"/>
            <a:ext cx="902044" cy="265671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true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1EA97B8-DE6D-3948-B3F3-1811C9F80834}"/>
              </a:ext>
            </a:extLst>
          </p:cNvPr>
          <p:cNvCxnSpPr>
            <a:cxnSpLocks/>
          </p:cNvCxnSpPr>
          <p:nvPr/>
        </p:nvCxnSpPr>
        <p:spPr>
          <a:xfrm flipH="1">
            <a:off x="7474797" y="3855308"/>
            <a:ext cx="1" cy="871149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4175B2D2-C0B1-374D-A6DC-B1DA0653D2F5}"/>
              </a:ext>
            </a:extLst>
          </p:cNvPr>
          <p:cNvSpPr/>
          <p:nvPr/>
        </p:nvSpPr>
        <p:spPr>
          <a:xfrm>
            <a:off x="4688864" y="3138612"/>
            <a:ext cx="936028" cy="333633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Repeat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DCF01C5-5723-BF48-BD16-C0F6694111F0}"/>
              </a:ext>
            </a:extLst>
          </p:cNvPr>
          <p:cNvCxnSpPr>
            <a:stCxn id="29" idx="3"/>
            <a:endCxn id="5" idx="1"/>
          </p:cNvCxnSpPr>
          <p:nvPr/>
        </p:nvCxnSpPr>
        <p:spPr>
          <a:xfrm>
            <a:off x="5624892" y="3305429"/>
            <a:ext cx="577160" cy="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56918E4-0CD8-D742-BDD6-143EB60BAB6C}"/>
              </a:ext>
            </a:extLst>
          </p:cNvPr>
          <p:cNvCxnSpPr>
            <a:stCxn id="22" idx="1"/>
          </p:cNvCxnSpPr>
          <p:nvPr/>
        </p:nvCxnSpPr>
        <p:spPr>
          <a:xfrm flipH="1" flipV="1">
            <a:off x="5156878" y="4888631"/>
            <a:ext cx="1372615" cy="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9E0C8EE-2787-DE47-AC78-3A38CB8F6B07}"/>
              </a:ext>
            </a:extLst>
          </p:cNvPr>
          <p:cNvCxnSpPr>
            <a:stCxn id="29" idx="2"/>
          </p:cNvCxnSpPr>
          <p:nvPr/>
        </p:nvCxnSpPr>
        <p:spPr>
          <a:xfrm>
            <a:off x="5156878" y="3472245"/>
            <a:ext cx="0" cy="1416386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1348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8" grpId="0" animBg="1"/>
      <p:bldP spid="19" grpId="0" animBg="1"/>
      <p:bldP spid="22" grpId="0" animBg="1"/>
      <p:bldP spid="24" grpId="0" animBg="1"/>
      <p:bldP spid="29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D59A4-2956-6F49-AB59-38D6ECE26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12652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r"/>
            <a:r>
              <a:rPr lang="en-US" sz="4800" dirty="0">
                <a:solidFill>
                  <a:schemeClr val="bg1"/>
                </a:solidFill>
              </a:rPr>
              <a:t>for  statement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26F6276-AE1B-FF49-A9A9-10082F333354}"/>
              </a:ext>
            </a:extLst>
          </p:cNvPr>
          <p:cNvSpPr/>
          <p:nvPr/>
        </p:nvSpPr>
        <p:spPr>
          <a:xfrm>
            <a:off x="415502" y="1661983"/>
            <a:ext cx="4197682" cy="295326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/>
              <a:t>Syntax:</a:t>
            </a:r>
          </a:p>
          <a:p>
            <a:r>
              <a:rPr lang="en-US" sz="2000" dirty="0"/>
              <a:t>for  (initialization; condition; iteration)</a:t>
            </a:r>
          </a:p>
          <a:p>
            <a:endParaRPr lang="en-US" sz="2000" dirty="0"/>
          </a:p>
          <a:p>
            <a:pPr lvl="2"/>
            <a:r>
              <a:rPr lang="en-US" sz="2000" dirty="0"/>
              <a:t>{</a:t>
            </a:r>
          </a:p>
          <a:p>
            <a:pPr lvl="2"/>
            <a:endParaRPr lang="en-US" sz="2000" dirty="0"/>
          </a:p>
          <a:p>
            <a:pPr lvl="2"/>
            <a:r>
              <a:rPr lang="en-US" sz="2000" dirty="0"/>
              <a:t>	statements……</a:t>
            </a:r>
          </a:p>
          <a:p>
            <a:pPr lvl="2"/>
            <a:endParaRPr lang="en-US" sz="2000" dirty="0"/>
          </a:p>
          <a:p>
            <a:pPr lvl="2"/>
            <a:r>
              <a:rPr lang="en-US" sz="2000" dirty="0"/>
              <a:t>}</a:t>
            </a:r>
          </a:p>
          <a:p>
            <a:pPr lvl="2"/>
            <a:endParaRPr lang="en-US" sz="2000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4187C64-9735-A544-AC64-D9A0D8652756}"/>
              </a:ext>
            </a:extLst>
          </p:cNvPr>
          <p:cNvSpPr/>
          <p:nvPr/>
        </p:nvSpPr>
        <p:spPr>
          <a:xfrm>
            <a:off x="6764285" y="1396313"/>
            <a:ext cx="1421027" cy="531340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start</a:t>
            </a:r>
          </a:p>
        </p:txBody>
      </p:sp>
      <p:sp>
        <p:nvSpPr>
          <p:cNvPr id="5" name="Decision 4">
            <a:extLst>
              <a:ext uri="{FF2B5EF4-FFF2-40B4-BE49-F238E27FC236}">
                <a16:creationId xmlns:a16="http://schemas.microsoft.com/office/drawing/2014/main" id="{4E2CA7B2-4276-8A47-80D0-FB2E77386279}"/>
              </a:ext>
            </a:extLst>
          </p:cNvPr>
          <p:cNvSpPr/>
          <p:nvPr/>
        </p:nvSpPr>
        <p:spPr>
          <a:xfrm>
            <a:off x="6202052" y="3064473"/>
            <a:ext cx="2545492" cy="1013254"/>
          </a:xfrm>
          <a:prstGeom prst="flowChartDecision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Check Condition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B23C41A-2DE8-9D43-9821-430334212C3A}"/>
              </a:ext>
            </a:extLst>
          </p:cNvPr>
          <p:cNvSpPr/>
          <p:nvPr/>
        </p:nvSpPr>
        <p:spPr>
          <a:xfrm>
            <a:off x="9683576" y="4307861"/>
            <a:ext cx="1791733" cy="463378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Exit Loop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225AD11-DB9B-F64F-824E-F161E58B45FB}"/>
              </a:ext>
            </a:extLst>
          </p:cNvPr>
          <p:cNvSpPr/>
          <p:nvPr/>
        </p:nvSpPr>
        <p:spPr>
          <a:xfrm>
            <a:off x="9232554" y="3184951"/>
            <a:ext cx="902044" cy="265671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false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D980B64-3F4B-4941-A4F9-1896F7470097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7474799" y="1927653"/>
            <a:ext cx="0" cy="339809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85256EF-13F8-5F48-9E57-EAAF14100C32}"/>
              </a:ext>
            </a:extLst>
          </p:cNvPr>
          <p:cNvCxnSpPr>
            <a:stCxn id="5" idx="3"/>
          </p:cNvCxnSpPr>
          <p:nvPr/>
        </p:nvCxnSpPr>
        <p:spPr>
          <a:xfrm>
            <a:off x="8747544" y="3571100"/>
            <a:ext cx="1872064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AD02B4A-B16C-AA48-8333-FD8D8B7B2F3C}"/>
              </a:ext>
            </a:extLst>
          </p:cNvPr>
          <p:cNvCxnSpPr/>
          <p:nvPr/>
        </p:nvCxnSpPr>
        <p:spPr>
          <a:xfrm>
            <a:off x="10621655" y="3554096"/>
            <a:ext cx="0" cy="763032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F3C3879F-35D7-074D-BB7E-06080D8D649E}"/>
              </a:ext>
            </a:extLst>
          </p:cNvPr>
          <p:cNvSpPr/>
          <p:nvPr/>
        </p:nvSpPr>
        <p:spPr>
          <a:xfrm>
            <a:off x="6529492" y="4721815"/>
            <a:ext cx="2120235" cy="333633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Execute Statements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6F2EDDD-0B2F-FA43-8446-85E4B2465C90}"/>
              </a:ext>
            </a:extLst>
          </p:cNvPr>
          <p:cNvSpPr/>
          <p:nvPr/>
        </p:nvSpPr>
        <p:spPr>
          <a:xfrm>
            <a:off x="7579320" y="4230127"/>
            <a:ext cx="902044" cy="265671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true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1EA97B8-DE6D-3948-B3F3-1811C9F80834}"/>
              </a:ext>
            </a:extLst>
          </p:cNvPr>
          <p:cNvCxnSpPr>
            <a:cxnSpLocks/>
          </p:cNvCxnSpPr>
          <p:nvPr/>
        </p:nvCxnSpPr>
        <p:spPr>
          <a:xfrm>
            <a:off x="7474798" y="4093175"/>
            <a:ext cx="0" cy="62864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4175B2D2-C0B1-374D-A6DC-B1DA0653D2F5}"/>
              </a:ext>
            </a:extLst>
          </p:cNvPr>
          <p:cNvSpPr/>
          <p:nvPr/>
        </p:nvSpPr>
        <p:spPr>
          <a:xfrm>
            <a:off x="4688864" y="3404283"/>
            <a:ext cx="936028" cy="333633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Repeat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DCF01C5-5723-BF48-BD16-C0F6694111F0}"/>
              </a:ext>
            </a:extLst>
          </p:cNvPr>
          <p:cNvCxnSpPr>
            <a:cxnSpLocks/>
            <a:stCxn id="29" idx="3"/>
          </p:cNvCxnSpPr>
          <p:nvPr/>
        </p:nvCxnSpPr>
        <p:spPr>
          <a:xfrm>
            <a:off x="5624892" y="3571100"/>
            <a:ext cx="577160" cy="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56918E4-0CD8-D742-BDD6-143EB60BAB6C}"/>
              </a:ext>
            </a:extLst>
          </p:cNvPr>
          <p:cNvCxnSpPr>
            <a:cxnSpLocks/>
          </p:cNvCxnSpPr>
          <p:nvPr/>
        </p:nvCxnSpPr>
        <p:spPr>
          <a:xfrm flipH="1">
            <a:off x="5156878" y="5674297"/>
            <a:ext cx="1442901" cy="25239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9E0C8EE-2787-DE47-AC78-3A38CB8F6B07}"/>
              </a:ext>
            </a:extLst>
          </p:cNvPr>
          <p:cNvCxnSpPr>
            <a:cxnSpLocks/>
            <a:stCxn id="29" idx="2"/>
          </p:cNvCxnSpPr>
          <p:nvPr/>
        </p:nvCxnSpPr>
        <p:spPr>
          <a:xfrm>
            <a:off x="5156878" y="3737916"/>
            <a:ext cx="0" cy="196162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43808CA4-5D4A-294B-97FD-6DA5E0549078}"/>
              </a:ext>
            </a:extLst>
          </p:cNvPr>
          <p:cNvSpPr/>
          <p:nvPr/>
        </p:nvSpPr>
        <p:spPr>
          <a:xfrm>
            <a:off x="6628368" y="2242750"/>
            <a:ext cx="1791733" cy="463378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Initialization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E1DE03F-A9DB-5F40-8A5B-ACF804E2C372}"/>
              </a:ext>
            </a:extLst>
          </p:cNvPr>
          <p:cNvSpPr/>
          <p:nvPr/>
        </p:nvSpPr>
        <p:spPr>
          <a:xfrm>
            <a:off x="6628368" y="5507481"/>
            <a:ext cx="1791734" cy="333633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iteration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8A3315F-2E14-684E-A9C7-7FB4FBE86D9B}"/>
              </a:ext>
            </a:extLst>
          </p:cNvPr>
          <p:cNvCxnSpPr>
            <a:cxnSpLocks/>
          </p:cNvCxnSpPr>
          <p:nvPr/>
        </p:nvCxnSpPr>
        <p:spPr>
          <a:xfrm>
            <a:off x="7490234" y="5055448"/>
            <a:ext cx="0" cy="407771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EEFBBEA-E3C5-B145-BD67-231BEC655EC0}"/>
              </a:ext>
            </a:extLst>
          </p:cNvPr>
          <p:cNvCxnSpPr>
            <a:cxnSpLocks/>
          </p:cNvCxnSpPr>
          <p:nvPr/>
        </p:nvCxnSpPr>
        <p:spPr>
          <a:xfrm>
            <a:off x="7474798" y="2706128"/>
            <a:ext cx="0" cy="339809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8635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8" grpId="0" animBg="1"/>
      <p:bldP spid="19" grpId="0" animBg="1"/>
      <p:bldP spid="22" grpId="0" animBg="1"/>
      <p:bldP spid="24" grpId="0" animBg="1"/>
      <p:bldP spid="29" grpId="0" animBg="1"/>
      <p:bldP spid="20" grpId="0" animBg="1"/>
      <p:bldP spid="2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BB0FD09-EBB1-8F47-8610-4ED6A46AC2E6}"/>
              </a:ext>
            </a:extLst>
          </p:cNvPr>
          <p:cNvSpPr/>
          <p:nvPr/>
        </p:nvSpPr>
        <p:spPr>
          <a:xfrm rot="5400000">
            <a:off x="3468619" y="3015780"/>
            <a:ext cx="1655762" cy="567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45793198-7054-AD4F-B80D-7B7997BF4F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940" y="1609044"/>
            <a:ext cx="2603500" cy="2870200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18F6D29A-3FA4-7642-8D78-0E393FD565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6076" y="2338921"/>
            <a:ext cx="6614984" cy="1212737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What is Java?</a:t>
            </a:r>
          </a:p>
        </p:txBody>
      </p:sp>
    </p:spTree>
    <p:extLst>
      <p:ext uri="{BB962C8B-B14F-4D97-AF65-F5344CB8AC3E}">
        <p14:creationId xmlns:p14="http://schemas.microsoft.com/office/powerpoint/2010/main" val="1842282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D59A4-2956-6F49-AB59-38D6ECE26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12652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r"/>
            <a:r>
              <a:rPr lang="en-US" sz="4800" dirty="0">
                <a:solidFill>
                  <a:schemeClr val="bg1"/>
                </a:solidFill>
              </a:rPr>
              <a:t>break statement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26F6276-AE1B-FF49-A9A9-10082F333354}"/>
              </a:ext>
            </a:extLst>
          </p:cNvPr>
          <p:cNvSpPr/>
          <p:nvPr/>
        </p:nvSpPr>
        <p:spPr>
          <a:xfrm>
            <a:off x="668293" y="2176331"/>
            <a:ext cx="3768809" cy="863431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000" b="1" dirty="0"/>
          </a:p>
          <a:p>
            <a:endParaRPr lang="en-US" sz="2000" b="1" dirty="0"/>
          </a:p>
          <a:p>
            <a:endParaRPr lang="en-US" sz="2000" b="1" dirty="0"/>
          </a:p>
          <a:p>
            <a:endParaRPr lang="en-US" sz="2000" b="1" dirty="0"/>
          </a:p>
          <a:p>
            <a:endParaRPr lang="en-US" sz="2000" b="1" dirty="0"/>
          </a:p>
          <a:p>
            <a:r>
              <a:rPr lang="en-US" sz="2000" b="1" dirty="0"/>
              <a:t>Syntax:</a:t>
            </a:r>
          </a:p>
          <a:p>
            <a:r>
              <a:rPr lang="en-US" dirty="0"/>
              <a:t>	</a:t>
            </a:r>
            <a:r>
              <a:rPr lang="en-US" sz="2000" dirty="0"/>
              <a:t>break;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pPr lvl="2"/>
            <a:endParaRPr lang="en-US" sz="2000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4187C64-9735-A544-AC64-D9A0D8652756}"/>
              </a:ext>
            </a:extLst>
          </p:cNvPr>
          <p:cNvSpPr/>
          <p:nvPr/>
        </p:nvSpPr>
        <p:spPr>
          <a:xfrm>
            <a:off x="5916827" y="1380869"/>
            <a:ext cx="1421027" cy="531340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start</a:t>
            </a:r>
          </a:p>
        </p:txBody>
      </p:sp>
      <p:sp>
        <p:nvSpPr>
          <p:cNvPr id="5" name="Decision 4">
            <a:extLst>
              <a:ext uri="{FF2B5EF4-FFF2-40B4-BE49-F238E27FC236}">
                <a16:creationId xmlns:a16="http://schemas.microsoft.com/office/drawing/2014/main" id="{4E2CA7B2-4276-8A47-80D0-FB2E77386279}"/>
              </a:ext>
            </a:extLst>
          </p:cNvPr>
          <p:cNvSpPr/>
          <p:nvPr/>
        </p:nvSpPr>
        <p:spPr>
          <a:xfrm>
            <a:off x="5354592" y="3033579"/>
            <a:ext cx="2545492" cy="1013254"/>
          </a:xfrm>
          <a:prstGeom prst="flowChartDecision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Check loop Condition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B23C41A-2DE8-9D43-9821-430334212C3A}"/>
              </a:ext>
            </a:extLst>
          </p:cNvPr>
          <p:cNvSpPr/>
          <p:nvPr/>
        </p:nvSpPr>
        <p:spPr>
          <a:xfrm>
            <a:off x="9807172" y="4293971"/>
            <a:ext cx="1791733" cy="463378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Exit Loop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A02293F-8BC4-F64E-B015-2C4759C3B239}"/>
              </a:ext>
            </a:extLst>
          </p:cNvPr>
          <p:cNvSpPr/>
          <p:nvPr/>
        </p:nvSpPr>
        <p:spPr>
          <a:xfrm>
            <a:off x="5566706" y="4119427"/>
            <a:ext cx="902044" cy="265671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true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225AD11-DB9B-F64F-824E-F161E58B45FB}"/>
              </a:ext>
            </a:extLst>
          </p:cNvPr>
          <p:cNvSpPr/>
          <p:nvPr/>
        </p:nvSpPr>
        <p:spPr>
          <a:xfrm>
            <a:off x="8385094" y="3138607"/>
            <a:ext cx="902044" cy="265671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false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07BC203-2632-B149-A224-21F5E642F6C0}"/>
              </a:ext>
            </a:extLst>
          </p:cNvPr>
          <p:cNvSpPr/>
          <p:nvPr/>
        </p:nvSpPr>
        <p:spPr>
          <a:xfrm>
            <a:off x="6459494" y="2252018"/>
            <a:ext cx="335692" cy="33363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D980B64-3F4B-4941-A4F9-1896F7470097}"/>
              </a:ext>
            </a:extLst>
          </p:cNvPr>
          <p:cNvCxnSpPr>
            <a:stCxn id="4" idx="2"/>
            <a:endCxn id="11" idx="0"/>
          </p:cNvCxnSpPr>
          <p:nvPr/>
        </p:nvCxnSpPr>
        <p:spPr>
          <a:xfrm flipH="1">
            <a:off x="6627340" y="1912209"/>
            <a:ext cx="1" cy="339809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9EA877B-313C-0E4B-8636-6D1EE0CA2C25}"/>
              </a:ext>
            </a:extLst>
          </p:cNvPr>
          <p:cNvCxnSpPr/>
          <p:nvPr/>
        </p:nvCxnSpPr>
        <p:spPr>
          <a:xfrm flipH="1">
            <a:off x="6627338" y="2648976"/>
            <a:ext cx="1" cy="339809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85256EF-13F8-5F48-9E57-EAAF14100C32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7900084" y="3540206"/>
            <a:ext cx="284516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AD02B4A-B16C-AA48-8333-FD8D8B7B2F3C}"/>
              </a:ext>
            </a:extLst>
          </p:cNvPr>
          <p:cNvCxnSpPr/>
          <p:nvPr/>
        </p:nvCxnSpPr>
        <p:spPr>
          <a:xfrm>
            <a:off x="10745251" y="3540206"/>
            <a:ext cx="0" cy="763032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A15888E3-54EE-8C4F-8D4F-36FC92D13FE4}"/>
              </a:ext>
            </a:extLst>
          </p:cNvPr>
          <p:cNvSpPr/>
          <p:nvPr/>
        </p:nvSpPr>
        <p:spPr>
          <a:xfrm>
            <a:off x="4611634" y="2250472"/>
            <a:ext cx="936028" cy="333633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Repeat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7D85374-A147-4C40-ACEC-A00CBD01FD53}"/>
              </a:ext>
            </a:extLst>
          </p:cNvPr>
          <p:cNvCxnSpPr>
            <a:cxnSpLocks/>
          </p:cNvCxnSpPr>
          <p:nvPr/>
        </p:nvCxnSpPr>
        <p:spPr>
          <a:xfrm>
            <a:off x="5079648" y="6013102"/>
            <a:ext cx="660052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32758F9-CA5A-E84A-A2D4-6BDAB2CD9841}"/>
              </a:ext>
            </a:extLst>
          </p:cNvPr>
          <p:cNvCxnSpPr>
            <a:cxnSpLocks/>
            <a:stCxn id="26" idx="2"/>
          </p:cNvCxnSpPr>
          <p:nvPr/>
        </p:nvCxnSpPr>
        <p:spPr>
          <a:xfrm>
            <a:off x="5079648" y="2584105"/>
            <a:ext cx="0" cy="3428997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F4F6B276-13E7-3844-BA5C-266B7FB0537D}"/>
              </a:ext>
            </a:extLst>
          </p:cNvPr>
          <p:cNvCxnSpPr>
            <a:stCxn id="26" idx="3"/>
            <a:endCxn id="11" idx="2"/>
          </p:cNvCxnSpPr>
          <p:nvPr/>
        </p:nvCxnSpPr>
        <p:spPr>
          <a:xfrm>
            <a:off x="5547662" y="2417289"/>
            <a:ext cx="911832" cy="1546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E17C79AA-AF77-AC42-9535-8A8E9EF9A936}"/>
              </a:ext>
            </a:extLst>
          </p:cNvPr>
          <p:cNvSpPr/>
          <p:nvPr/>
        </p:nvSpPr>
        <p:spPr>
          <a:xfrm>
            <a:off x="5739700" y="5846286"/>
            <a:ext cx="1890608" cy="333633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Execute Block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1387CB0-71F1-2340-AFA3-D5E565FDD73E}"/>
              </a:ext>
            </a:extLst>
          </p:cNvPr>
          <p:cNvCxnSpPr/>
          <p:nvPr/>
        </p:nvCxnSpPr>
        <p:spPr>
          <a:xfrm flipH="1">
            <a:off x="6627337" y="5508021"/>
            <a:ext cx="1" cy="339809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Decision 26">
            <a:extLst>
              <a:ext uri="{FF2B5EF4-FFF2-40B4-BE49-F238E27FC236}">
                <a16:creationId xmlns:a16="http://schemas.microsoft.com/office/drawing/2014/main" id="{D13C7057-DD1C-9E4B-8CAA-64770F40EA4D}"/>
              </a:ext>
            </a:extLst>
          </p:cNvPr>
          <p:cNvSpPr/>
          <p:nvPr/>
        </p:nvSpPr>
        <p:spPr>
          <a:xfrm>
            <a:off x="5354592" y="4463871"/>
            <a:ext cx="2545492" cy="1013254"/>
          </a:xfrm>
          <a:prstGeom prst="flowChartDecision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Check break Condition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14B8569-7794-A248-BC23-FFDA49BD18A0}"/>
              </a:ext>
            </a:extLst>
          </p:cNvPr>
          <p:cNvCxnSpPr/>
          <p:nvPr/>
        </p:nvCxnSpPr>
        <p:spPr>
          <a:xfrm flipH="1">
            <a:off x="6627338" y="4079268"/>
            <a:ext cx="1" cy="339809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5797AA02-A3ED-4F44-A14C-542144E158DF}"/>
              </a:ext>
            </a:extLst>
          </p:cNvPr>
          <p:cNvCxnSpPr>
            <a:cxnSpLocks/>
          </p:cNvCxnSpPr>
          <p:nvPr/>
        </p:nvCxnSpPr>
        <p:spPr>
          <a:xfrm>
            <a:off x="7864554" y="4965352"/>
            <a:ext cx="179843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734E7CBD-FB04-434B-A1E5-E9C4B0B8ABA0}"/>
              </a:ext>
            </a:extLst>
          </p:cNvPr>
          <p:cNvSpPr/>
          <p:nvPr/>
        </p:nvSpPr>
        <p:spPr>
          <a:xfrm>
            <a:off x="8724905" y="5719117"/>
            <a:ext cx="1791733" cy="463378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Exit Loop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5D22473-B999-C848-8A84-264443E3E779}"/>
              </a:ext>
            </a:extLst>
          </p:cNvPr>
          <p:cNvCxnSpPr/>
          <p:nvPr/>
        </p:nvCxnSpPr>
        <p:spPr>
          <a:xfrm>
            <a:off x="9662984" y="4965352"/>
            <a:ext cx="0" cy="763032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B0DD0DB1-257E-E341-A23A-0E8169901787}"/>
              </a:ext>
            </a:extLst>
          </p:cNvPr>
          <p:cNvSpPr/>
          <p:nvPr/>
        </p:nvSpPr>
        <p:spPr>
          <a:xfrm>
            <a:off x="8175027" y="4567606"/>
            <a:ext cx="902044" cy="265671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true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4B50B2A-2A9B-6E4E-89C6-7884647A5471}"/>
              </a:ext>
            </a:extLst>
          </p:cNvPr>
          <p:cNvSpPr/>
          <p:nvPr/>
        </p:nvSpPr>
        <p:spPr>
          <a:xfrm>
            <a:off x="5531194" y="5506464"/>
            <a:ext cx="902044" cy="265671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false</a:t>
            </a:r>
          </a:p>
        </p:txBody>
      </p:sp>
    </p:spTree>
    <p:extLst>
      <p:ext uri="{BB962C8B-B14F-4D97-AF65-F5344CB8AC3E}">
        <p14:creationId xmlns:p14="http://schemas.microsoft.com/office/powerpoint/2010/main" val="1539298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8" grpId="0" animBg="1"/>
      <p:bldP spid="17" grpId="0" animBg="1"/>
      <p:bldP spid="19" grpId="0" animBg="1"/>
      <p:bldP spid="11" grpId="0" animBg="1"/>
      <p:bldP spid="26" grpId="0" animBg="1"/>
      <p:bldP spid="22" grpId="0" animBg="1"/>
      <p:bldP spid="27" grpId="0" animBg="1"/>
      <p:bldP spid="33" grpId="0" animBg="1"/>
      <p:bldP spid="36" grpId="0" animBg="1"/>
      <p:bldP spid="37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D59A4-2956-6F49-AB59-38D6ECE26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12652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r"/>
            <a:r>
              <a:rPr lang="en-US" sz="4800" dirty="0">
                <a:solidFill>
                  <a:schemeClr val="bg1"/>
                </a:solidFill>
              </a:rPr>
              <a:t>continue statement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26F6276-AE1B-FF49-A9A9-10082F333354}"/>
              </a:ext>
            </a:extLst>
          </p:cNvPr>
          <p:cNvSpPr/>
          <p:nvPr/>
        </p:nvSpPr>
        <p:spPr>
          <a:xfrm>
            <a:off x="527209" y="2542397"/>
            <a:ext cx="3768809" cy="863431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000" b="1" dirty="0"/>
          </a:p>
          <a:p>
            <a:endParaRPr lang="en-US" sz="2000" b="1" dirty="0"/>
          </a:p>
          <a:p>
            <a:endParaRPr lang="en-US" sz="2000" b="1" dirty="0"/>
          </a:p>
          <a:p>
            <a:endParaRPr lang="en-US" sz="2000" b="1" dirty="0"/>
          </a:p>
          <a:p>
            <a:endParaRPr lang="en-US" sz="2000" b="1" dirty="0"/>
          </a:p>
          <a:p>
            <a:r>
              <a:rPr lang="en-US" sz="2000" b="1" dirty="0"/>
              <a:t>Syntax:</a:t>
            </a:r>
          </a:p>
          <a:p>
            <a:r>
              <a:rPr lang="en-US" dirty="0"/>
              <a:t>	</a:t>
            </a:r>
            <a:r>
              <a:rPr lang="en-US" sz="2000" dirty="0"/>
              <a:t>continue;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pPr lvl="2"/>
            <a:endParaRPr lang="en-US" sz="2000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4187C64-9735-A544-AC64-D9A0D8652756}"/>
              </a:ext>
            </a:extLst>
          </p:cNvPr>
          <p:cNvSpPr/>
          <p:nvPr/>
        </p:nvSpPr>
        <p:spPr>
          <a:xfrm>
            <a:off x="5936398" y="1187286"/>
            <a:ext cx="1421027" cy="531340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start</a:t>
            </a:r>
          </a:p>
        </p:txBody>
      </p:sp>
      <p:sp>
        <p:nvSpPr>
          <p:cNvPr id="5" name="Decision 4">
            <a:extLst>
              <a:ext uri="{FF2B5EF4-FFF2-40B4-BE49-F238E27FC236}">
                <a16:creationId xmlns:a16="http://schemas.microsoft.com/office/drawing/2014/main" id="{4E2CA7B2-4276-8A47-80D0-FB2E77386279}"/>
              </a:ext>
            </a:extLst>
          </p:cNvPr>
          <p:cNvSpPr/>
          <p:nvPr/>
        </p:nvSpPr>
        <p:spPr>
          <a:xfrm>
            <a:off x="5374163" y="2839996"/>
            <a:ext cx="2545492" cy="1013254"/>
          </a:xfrm>
          <a:prstGeom prst="flowChartDecision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Check loop Condition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B23C41A-2DE8-9D43-9821-430334212C3A}"/>
              </a:ext>
            </a:extLst>
          </p:cNvPr>
          <p:cNvSpPr/>
          <p:nvPr/>
        </p:nvSpPr>
        <p:spPr>
          <a:xfrm>
            <a:off x="9826743" y="4100388"/>
            <a:ext cx="1791733" cy="463378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Exit Loop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A02293F-8BC4-F64E-B015-2C4759C3B239}"/>
              </a:ext>
            </a:extLst>
          </p:cNvPr>
          <p:cNvSpPr/>
          <p:nvPr/>
        </p:nvSpPr>
        <p:spPr>
          <a:xfrm>
            <a:off x="6921853" y="3809500"/>
            <a:ext cx="902044" cy="265671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true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225AD11-DB9B-F64F-824E-F161E58B45FB}"/>
              </a:ext>
            </a:extLst>
          </p:cNvPr>
          <p:cNvSpPr/>
          <p:nvPr/>
        </p:nvSpPr>
        <p:spPr>
          <a:xfrm>
            <a:off x="8626049" y="2992360"/>
            <a:ext cx="902044" cy="265671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false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07BC203-2632-B149-A224-21F5E642F6C0}"/>
              </a:ext>
            </a:extLst>
          </p:cNvPr>
          <p:cNvSpPr/>
          <p:nvPr/>
        </p:nvSpPr>
        <p:spPr>
          <a:xfrm>
            <a:off x="6479065" y="2058435"/>
            <a:ext cx="335692" cy="33363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D980B64-3F4B-4941-A4F9-1896F7470097}"/>
              </a:ext>
            </a:extLst>
          </p:cNvPr>
          <p:cNvCxnSpPr>
            <a:stCxn id="4" idx="2"/>
            <a:endCxn id="11" idx="0"/>
          </p:cNvCxnSpPr>
          <p:nvPr/>
        </p:nvCxnSpPr>
        <p:spPr>
          <a:xfrm flipH="1">
            <a:off x="6646911" y="1718626"/>
            <a:ext cx="1" cy="339809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9EA877B-313C-0E4B-8636-6D1EE0CA2C25}"/>
              </a:ext>
            </a:extLst>
          </p:cNvPr>
          <p:cNvCxnSpPr/>
          <p:nvPr/>
        </p:nvCxnSpPr>
        <p:spPr>
          <a:xfrm flipH="1">
            <a:off x="6646909" y="2455393"/>
            <a:ext cx="1" cy="339809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85256EF-13F8-5F48-9E57-EAAF14100C32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7919655" y="3346623"/>
            <a:ext cx="284516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AD02B4A-B16C-AA48-8333-FD8D8B7B2F3C}"/>
              </a:ext>
            </a:extLst>
          </p:cNvPr>
          <p:cNvCxnSpPr/>
          <p:nvPr/>
        </p:nvCxnSpPr>
        <p:spPr>
          <a:xfrm>
            <a:off x="10764822" y="3346623"/>
            <a:ext cx="0" cy="763032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A15888E3-54EE-8C4F-8D4F-36FC92D13FE4}"/>
              </a:ext>
            </a:extLst>
          </p:cNvPr>
          <p:cNvSpPr/>
          <p:nvPr/>
        </p:nvSpPr>
        <p:spPr>
          <a:xfrm>
            <a:off x="4296018" y="2064102"/>
            <a:ext cx="936028" cy="333633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Repeat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7D85374-A147-4C40-ACEC-A00CBD01FD53}"/>
              </a:ext>
            </a:extLst>
          </p:cNvPr>
          <p:cNvCxnSpPr>
            <a:cxnSpLocks/>
          </p:cNvCxnSpPr>
          <p:nvPr/>
        </p:nvCxnSpPr>
        <p:spPr>
          <a:xfrm>
            <a:off x="4764032" y="6483659"/>
            <a:ext cx="960224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32758F9-CA5A-E84A-A2D4-6BDAB2CD9841}"/>
              </a:ext>
            </a:extLst>
          </p:cNvPr>
          <p:cNvCxnSpPr>
            <a:cxnSpLocks/>
          </p:cNvCxnSpPr>
          <p:nvPr/>
        </p:nvCxnSpPr>
        <p:spPr>
          <a:xfrm>
            <a:off x="4764032" y="2395156"/>
            <a:ext cx="0" cy="408850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F4F6B276-13E7-3844-BA5C-266B7FB0537D}"/>
              </a:ext>
            </a:extLst>
          </p:cNvPr>
          <p:cNvCxnSpPr>
            <a:stCxn id="26" idx="3"/>
            <a:endCxn id="11" idx="2"/>
          </p:cNvCxnSpPr>
          <p:nvPr/>
        </p:nvCxnSpPr>
        <p:spPr>
          <a:xfrm flipV="1">
            <a:off x="5232046" y="2225252"/>
            <a:ext cx="1247019" cy="5667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E17C79AA-AF77-AC42-9535-8A8E9EF9A936}"/>
              </a:ext>
            </a:extLst>
          </p:cNvPr>
          <p:cNvSpPr/>
          <p:nvPr/>
        </p:nvSpPr>
        <p:spPr>
          <a:xfrm>
            <a:off x="5749485" y="6309125"/>
            <a:ext cx="1890608" cy="333633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Execute Block 2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1387CB0-71F1-2340-AFA3-D5E565FDD73E}"/>
              </a:ext>
            </a:extLst>
          </p:cNvPr>
          <p:cNvCxnSpPr/>
          <p:nvPr/>
        </p:nvCxnSpPr>
        <p:spPr>
          <a:xfrm flipH="1">
            <a:off x="6637122" y="5970860"/>
            <a:ext cx="1" cy="339809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Decision 26">
            <a:extLst>
              <a:ext uri="{FF2B5EF4-FFF2-40B4-BE49-F238E27FC236}">
                <a16:creationId xmlns:a16="http://schemas.microsoft.com/office/drawing/2014/main" id="{D13C7057-DD1C-9E4B-8CAA-64770F40EA4D}"/>
              </a:ext>
            </a:extLst>
          </p:cNvPr>
          <p:cNvSpPr/>
          <p:nvPr/>
        </p:nvSpPr>
        <p:spPr>
          <a:xfrm>
            <a:off x="5364377" y="4926710"/>
            <a:ext cx="2545492" cy="1013254"/>
          </a:xfrm>
          <a:prstGeom prst="flowChartDecision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Check continue Condition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14B8569-7794-A248-BC23-FFDA49BD18A0}"/>
              </a:ext>
            </a:extLst>
          </p:cNvPr>
          <p:cNvCxnSpPr/>
          <p:nvPr/>
        </p:nvCxnSpPr>
        <p:spPr>
          <a:xfrm flipH="1">
            <a:off x="6646909" y="3885685"/>
            <a:ext cx="1" cy="339809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B0DD0DB1-257E-E341-A23A-0E8169901787}"/>
              </a:ext>
            </a:extLst>
          </p:cNvPr>
          <p:cNvSpPr/>
          <p:nvPr/>
        </p:nvSpPr>
        <p:spPr>
          <a:xfrm>
            <a:off x="4847441" y="5663453"/>
            <a:ext cx="902044" cy="265671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true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54AC7AE-B8F3-0047-BAC7-798BE0530616}"/>
              </a:ext>
            </a:extLst>
          </p:cNvPr>
          <p:cNvSpPr/>
          <p:nvPr/>
        </p:nvSpPr>
        <p:spPr>
          <a:xfrm>
            <a:off x="5639807" y="4230126"/>
            <a:ext cx="1890608" cy="333633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Execute Block 1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693BF278-85A8-F545-9CC3-3BFF5EFE8C08}"/>
              </a:ext>
            </a:extLst>
          </p:cNvPr>
          <p:cNvCxnSpPr/>
          <p:nvPr/>
        </p:nvCxnSpPr>
        <p:spPr>
          <a:xfrm flipH="1">
            <a:off x="6637123" y="4586901"/>
            <a:ext cx="1" cy="339809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AFEE60A-0C73-5F49-A2D9-5C1DBA359B35}"/>
              </a:ext>
            </a:extLst>
          </p:cNvPr>
          <p:cNvCxnSpPr>
            <a:cxnSpLocks/>
            <a:stCxn id="27" idx="1"/>
          </p:cNvCxnSpPr>
          <p:nvPr/>
        </p:nvCxnSpPr>
        <p:spPr>
          <a:xfrm flipH="1">
            <a:off x="4764032" y="5433337"/>
            <a:ext cx="600345" cy="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BF3DA3A8-16E1-4B4A-A00A-6CFF393934A6}"/>
              </a:ext>
            </a:extLst>
          </p:cNvPr>
          <p:cNvSpPr/>
          <p:nvPr/>
        </p:nvSpPr>
        <p:spPr>
          <a:xfrm>
            <a:off x="6976947" y="5929124"/>
            <a:ext cx="902044" cy="265671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false</a:t>
            </a:r>
          </a:p>
        </p:txBody>
      </p:sp>
    </p:spTree>
    <p:extLst>
      <p:ext uri="{BB962C8B-B14F-4D97-AF65-F5344CB8AC3E}">
        <p14:creationId xmlns:p14="http://schemas.microsoft.com/office/powerpoint/2010/main" val="4030740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17" grpId="0" animBg="1"/>
      <p:bldP spid="19" grpId="0" animBg="1"/>
      <p:bldP spid="11" grpId="0" animBg="1"/>
      <p:bldP spid="26" grpId="0" animBg="1"/>
      <p:bldP spid="22" grpId="0" animBg="1"/>
      <p:bldP spid="27" grpId="0" animBg="1"/>
      <p:bldP spid="36" grpId="0" animBg="1"/>
      <p:bldP spid="28" grpId="0" animBg="1"/>
      <p:bldP spid="39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D59A4-2956-6F49-AB59-38D6ECE26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054" y="506627"/>
            <a:ext cx="10797746" cy="790833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r"/>
            <a:r>
              <a:rPr lang="en-US" sz="4800" dirty="0">
                <a:solidFill>
                  <a:schemeClr val="bg1"/>
                </a:solidFill>
              </a:rPr>
              <a:t>Control Statement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8AAE848-005A-514A-8E2D-77989F36B8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844" y="1297460"/>
            <a:ext cx="11343502" cy="5195416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2400" dirty="0">
                <a:solidFill>
                  <a:schemeClr val="bg1"/>
                </a:solidFill>
              </a:rPr>
              <a:t>Mary is a schoolteacher. She conducted the final exam for the year. The exam included the following subjects:</a:t>
            </a:r>
          </a:p>
          <a:p>
            <a:pPr marL="0" indent="0" algn="just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 algn="just">
              <a:buNone/>
            </a:pPr>
            <a:r>
              <a:rPr lang="en-US" sz="2400" dirty="0">
                <a:solidFill>
                  <a:schemeClr val="bg1"/>
                </a:solidFill>
              </a:rPr>
              <a:t>Since there are multiple students, she wanted to create an automated system that will take the marks for these subjects and provide a grade for the final score. </a:t>
            </a:r>
          </a:p>
          <a:p>
            <a:pPr marL="0" indent="0" algn="just">
              <a:buNone/>
            </a:pPr>
            <a:r>
              <a:rPr lang="en-US" sz="2400" dirty="0">
                <a:solidFill>
                  <a:schemeClr val="bg1"/>
                </a:solidFill>
              </a:rPr>
              <a:t>Below is the grade distribution:</a:t>
            </a:r>
          </a:p>
          <a:p>
            <a:pPr marL="0" indent="0" algn="just">
              <a:buNone/>
            </a:pPr>
            <a:r>
              <a:rPr lang="en-US" sz="2400" dirty="0">
                <a:solidFill>
                  <a:schemeClr val="bg1"/>
                </a:solidFill>
              </a:rPr>
              <a:t>Can you help Mary?</a:t>
            </a:r>
          </a:p>
          <a:p>
            <a:pPr marL="0" indent="0" algn="just">
              <a:buNone/>
            </a:pPr>
            <a:endParaRPr lang="en-US" sz="2400" dirty="0">
              <a:solidFill>
                <a:schemeClr val="bg1"/>
              </a:solidFill>
            </a:endParaRPr>
          </a:p>
          <a:p>
            <a:pPr marL="0" indent="0" algn="just">
              <a:buNone/>
            </a:pPr>
            <a:endParaRPr lang="en-US" sz="2400" dirty="0">
              <a:solidFill>
                <a:schemeClr val="bg1"/>
              </a:solidFill>
            </a:endParaRPr>
          </a:p>
          <a:p>
            <a:pPr marL="0" indent="0" algn="just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C7D8C6DB-4F7A-3D4B-B4FD-3E3159ED04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9731070"/>
              </p:ext>
            </p:extLst>
          </p:nvPr>
        </p:nvGraphicFramePr>
        <p:xfrm>
          <a:off x="790830" y="2088293"/>
          <a:ext cx="10956326" cy="457200"/>
        </p:xfrm>
        <a:graphic>
          <a:graphicData uri="http://schemas.openxmlformats.org/drawingml/2006/table">
            <a:tbl>
              <a:tblPr>
                <a:tableStyleId>{74C1A8A3-306A-4EB7-A6B1-4F7E0EB9C5D6}</a:tableStyleId>
              </a:tblPr>
              <a:tblGrid>
                <a:gridCol w="1878230">
                  <a:extLst>
                    <a:ext uri="{9D8B030D-6E8A-4147-A177-3AD203B41FA5}">
                      <a16:colId xmlns:a16="http://schemas.microsoft.com/office/drawing/2014/main" val="2732555037"/>
                    </a:ext>
                  </a:extLst>
                </a:gridCol>
                <a:gridCol w="1477538">
                  <a:extLst>
                    <a:ext uri="{9D8B030D-6E8A-4147-A177-3AD203B41FA5}">
                      <a16:colId xmlns:a16="http://schemas.microsoft.com/office/drawing/2014/main" val="2747941596"/>
                    </a:ext>
                  </a:extLst>
                </a:gridCol>
                <a:gridCol w="1565189">
                  <a:extLst>
                    <a:ext uri="{9D8B030D-6E8A-4147-A177-3AD203B41FA5}">
                      <a16:colId xmlns:a16="http://schemas.microsoft.com/office/drawing/2014/main" val="2574420319"/>
                    </a:ext>
                  </a:extLst>
                </a:gridCol>
                <a:gridCol w="1540145">
                  <a:extLst>
                    <a:ext uri="{9D8B030D-6E8A-4147-A177-3AD203B41FA5}">
                      <a16:colId xmlns:a16="http://schemas.microsoft.com/office/drawing/2014/main" val="3590587341"/>
                    </a:ext>
                  </a:extLst>
                </a:gridCol>
                <a:gridCol w="4495224">
                  <a:extLst>
                    <a:ext uri="{9D8B030D-6E8A-4147-A177-3AD203B41FA5}">
                      <a16:colId xmlns:a16="http://schemas.microsoft.com/office/drawing/2014/main" val="338187537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Mathematics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Chemistry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Physics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English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Computer Science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0304677"/>
                  </a:ext>
                </a:extLst>
              </a:tr>
            </a:tbl>
          </a:graphicData>
        </a:graphic>
      </p:graphicFrame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E2B7D2CF-41E1-9049-9E91-96DDD6C75B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0442014"/>
              </p:ext>
            </p:extLst>
          </p:nvPr>
        </p:nvGraphicFramePr>
        <p:xfrm>
          <a:off x="4706895" y="3571103"/>
          <a:ext cx="3558746" cy="2349752"/>
        </p:xfrm>
        <a:graphic>
          <a:graphicData uri="http://schemas.openxmlformats.org/drawingml/2006/table">
            <a:tbl>
              <a:tblPr>
                <a:tableStyleId>{74C1A8A3-306A-4EB7-A6B1-4F7E0EB9C5D6}</a:tableStyleId>
              </a:tblPr>
              <a:tblGrid>
                <a:gridCol w="1800688">
                  <a:extLst>
                    <a:ext uri="{9D8B030D-6E8A-4147-A177-3AD203B41FA5}">
                      <a16:colId xmlns:a16="http://schemas.microsoft.com/office/drawing/2014/main" val="2732555037"/>
                    </a:ext>
                  </a:extLst>
                </a:gridCol>
                <a:gridCol w="1758058">
                  <a:extLst>
                    <a:ext uri="{9D8B030D-6E8A-4147-A177-3AD203B41FA5}">
                      <a16:colId xmlns:a16="http://schemas.microsoft.com/office/drawing/2014/main" val="274794159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Percentage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Grade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0304677"/>
                  </a:ext>
                </a:extLst>
              </a:tr>
              <a:tr h="429512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Below 40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Poor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1587779"/>
                  </a:ext>
                </a:extLst>
              </a:tr>
              <a:tr h="342831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40 - 59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Average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3390612"/>
                  </a:ext>
                </a:extLst>
              </a:tr>
              <a:tr h="342831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60 - 79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Good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7271799"/>
                  </a:ext>
                </a:extLst>
              </a:tr>
              <a:tr h="342831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80 – 89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Very Good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3390627"/>
                  </a:ext>
                </a:extLst>
              </a:tr>
              <a:tr h="342831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90 +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Excellent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36257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6522930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6D59A4-2956-6F49-AB59-38D6ECE26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0662" y="4267832"/>
            <a:ext cx="4805996" cy="129711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pic>
        <p:nvPicPr>
          <p:cNvPr id="8" name="Graphic 7" descr="Smiling Face with No Fill">
            <a:extLst>
              <a:ext uri="{FF2B5EF4-FFF2-40B4-BE49-F238E27FC236}">
                <a16:creationId xmlns:a16="http://schemas.microsoft.com/office/drawing/2014/main" id="{13B3284B-A9E4-4AB8-A812-8EC8595E96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0470" y="1815320"/>
            <a:ext cx="4141760" cy="4141760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7495703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D59A4-2956-6F49-AB59-38D6ECE2624D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tx1"/>
          </a:solidFill>
        </p:spPr>
        <p:txBody>
          <a:bodyPr>
            <a:normAutofit/>
          </a:bodyPr>
          <a:lstStyle/>
          <a:p>
            <a:pPr algn="r"/>
            <a:r>
              <a:rPr lang="en-US" sz="4800" dirty="0">
                <a:solidFill>
                  <a:schemeClr val="bg1"/>
                </a:solidFill>
              </a:rPr>
              <a:t>What is Java?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8AAE848-005A-514A-8E2D-77989F36B8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09319" y="1690688"/>
            <a:ext cx="8068962" cy="4388835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dirty="0">
                <a:solidFill>
                  <a:schemeClr val="bg1"/>
                </a:solidFill>
              </a:rPr>
              <a:t>It is a fast , reliable and secure programming language that can be used in several websites and applications</a:t>
            </a:r>
          </a:p>
          <a:p>
            <a:pPr marL="0" indent="0" algn="just">
              <a:buNone/>
            </a:pPr>
            <a:r>
              <a:rPr lang="en-US" dirty="0">
                <a:solidFill>
                  <a:schemeClr val="bg1"/>
                </a:solidFill>
              </a:rPr>
              <a:t>It can be used to create applications in a single computer, or one that could be distributed across servers and clients.</a:t>
            </a:r>
          </a:p>
          <a:p>
            <a:pPr marL="0" indent="0" algn="just">
              <a:buNone/>
            </a:pPr>
            <a:r>
              <a:rPr lang="en-US" dirty="0">
                <a:solidFill>
                  <a:schemeClr val="bg1"/>
                </a:solidFill>
              </a:rPr>
              <a:t>Java can be used in several scenarios, independent of system that it is used on.</a:t>
            </a:r>
          </a:p>
        </p:txBody>
      </p:sp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00F2B522-0F24-4141-9B4E-541E1D253C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719" y="1836738"/>
            <a:ext cx="2603500" cy="287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4498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D59A4-2956-6F49-AB59-38D6ECE2624D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tx1"/>
          </a:solidFill>
        </p:spPr>
        <p:txBody>
          <a:bodyPr>
            <a:normAutofit/>
          </a:bodyPr>
          <a:lstStyle/>
          <a:p>
            <a:pPr algn="r"/>
            <a:r>
              <a:rPr lang="en-US" sz="4800" dirty="0">
                <a:solidFill>
                  <a:schemeClr val="bg1"/>
                </a:solidFill>
              </a:rPr>
              <a:t>Where is Java Used?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8AAE848-005A-514A-8E2D-77989F36B8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09319" y="1690688"/>
            <a:ext cx="8068962" cy="4388835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dirty="0">
                <a:solidFill>
                  <a:schemeClr val="bg1"/>
                </a:solidFill>
              </a:rPr>
              <a:t>Embedded Systems</a:t>
            </a:r>
          </a:p>
          <a:p>
            <a:pPr marL="0" indent="0" algn="just">
              <a:buNone/>
            </a:pPr>
            <a:r>
              <a:rPr lang="en-US" dirty="0">
                <a:solidFill>
                  <a:schemeClr val="bg1"/>
                </a:solidFill>
              </a:rPr>
              <a:t>Web servers and application servers</a:t>
            </a:r>
          </a:p>
          <a:p>
            <a:pPr marL="0" indent="0" algn="just">
              <a:buNone/>
            </a:pPr>
            <a:r>
              <a:rPr lang="en-US" dirty="0">
                <a:solidFill>
                  <a:schemeClr val="bg1"/>
                </a:solidFill>
              </a:rPr>
              <a:t>Enterprise Applications</a:t>
            </a:r>
          </a:p>
          <a:p>
            <a:pPr marL="0" indent="0" algn="just">
              <a:buNone/>
            </a:pPr>
            <a:r>
              <a:rPr lang="en-US" dirty="0">
                <a:solidFill>
                  <a:schemeClr val="bg1"/>
                </a:solidFill>
              </a:rPr>
              <a:t>Scientific applications</a:t>
            </a:r>
          </a:p>
          <a:p>
            <a:pPr marL="0" indent="0" algn="just">
              <a:buNone/>
            </a:pPr>
            <a:r>
              <a:rPr lang="en-US" dirty="0">
                <a:solidFill>
                  <a:schemeClr val="bg1"/>
                </a:solidFill>
              </a:rPr>
              <a:t>Big Data Technologies</a:t>
            </a:r>
          </a:p>
          <a:p>
            <a:pPr marL="0" indent="0" algn="just">
              <a:buNone/>
            </a:pPr>
            <a:r>
              <a:rPr lang="en-US" dirty="0">
                <a:solidFill>
                  <a:schemeClr val="bg1"/>
                </a:solidFill>
              </a:rPr>
              <a:t>Internet Of things (IOT)</a:t>
            </a:r>
          </a:p>
        </p:txBody>
      </p:sp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00F2B522-0F24-4141-9B4E-541E1D253C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719" y="1836738"/>
            <a:ext cx="2603500" cy="287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7980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BB0FD09-EBB1-8F47-8610-4ED6A46AC2E6}"/>
              </a:ext>
            </a:extLst>
          </p:cNvPr>
          <p:cNvSpPr/>
          <p:nvPr/>
        </p:nvSpPr>
        <p:spPr>
          <a:xfrm rot="5400000">
            <a:off x="3468619" y="3015780"/>
            <a:ext cx="1655762" cy="567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45793198-7054-AD4F-B80D-7B7997BF4F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940" y="1609044"/>
            <a:ext cx="2603500" cy="2870200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18F6D29A-3FA4-7642-8D78-0E393FD565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6075" y="2338921"/>
            <a:ext cx="7636475" cy="1212737"/>
          </a:xfrm>
        </p:spPr>
        <p:txBody>
          <a:bodyPr>
            <a:no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How do JVM, JRE and JDK work?</a:t>
            </a:r>
            <a:endParaRPr lang="en-US" sz="4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7026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D59A4-2956-6F49-AB59-38D6ECE2624D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tx1"/>
          </a:solidFill>
        </p:spPr>
        <p:txBody>
          <a:bodyPr>
            <a:normAutofit/>
          </a:bodyPr>
          <a:lstStyle/>
          <a:p>
            <a:pPr algn="r"/>
            <a:r>
              <a:rPr lang="en-US" sz="4800" dirty="0">
                <a:solidFill>
                  <a:schemeClr val="bg1"/>
                </a:solidFill>
              </a:rPr>
              <a:t>What is JDK?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8AAE848-005A-514A-8E2D-77989F36B8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09319" y="1690688"/>
            <a:ext cx="8068962" cy="4388835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dirty="0">
                <a:solidFill>
                  <a:schemeClr val="bg1"/>
                </a:solidFill>
              </a:rPr>
              <a:t>JDK is a software development environment which is used to develop Java applications and applets.</a:t>
            </a:r>
          </a:p>
          <a:p>
            <a:pPr marL="0" indent="0" algn="just">
              <a:buNone/>
            </a:pPr>
            <a:r>
              <a:rPr lang="en-US" dirty="0">
                <a:solidFill>
                  <a:schemeClr val="bg1"/>
                </a:solidFill>
              </a:rPr>
              <a:t>JDK consists</a:t>
            </a:r>
          </a:p>
          <a:p>
            <a:pPr marL="0" indent="0" algn="just">
              <a:buNone/>
            </a:pPr>
            <a:r>
              <a:rPr lang="en-US" dirty="0">
                <a:solidFill>
                  <a:schemeClr val="bg1"/>
                </a:solidFill>
              </a:rPr>
              <a:t>Java Runtime Environment (JRE)</a:t>
            </a:r>
          </a:p>
          <a:p>
            <a:pPr marL="0" indent="0" algn="just">
              <a:buNone/>
            </a:pPr>
            <a:r>
              <a:rPr lang="en-US" dirty="0">
                <a:solidFill>
                  <a:schemeClr val="bg1"/>
                </a:solidFill>
              </a:rPr>
              <a:t>Interpreter (JAVA)</a:t>
            </a:r>
          </a:p>
          <a:p>
            <a:pPr marL="0" indent="0" algn="just">
              <a:buNone/>
            </a:pPr>
            <a:r>
              <a:rPr lang="en-US" dirty="0">
                <a:solidFill>
                  <a:schemeClr val="bg1"/>
                </a:solidFill>
              </a:rPr>
              <a:t>Compiler (</a:t>
            </a:r>
            <a:r>
              <a:rPr lang="en-US" dirty="0" err="1">
                <a:solidFill>
                  <a:schemeClr val="bg1"/>
                </a:solidFill>
              </a:rPr>
              <a:t>javac</a:t>
            </a:r>
            <a:r>
              <a:rPr lang="en-US" dirty="0">
                <a:solidFill>
                  <a:schemeClr val="bg1"/>
                </a:solidFill>
              </a:rPr>
              <a:t>)</a:t>
            </a:r>
          </a:p>
          <a:p>
            <a:pPr marL="0" indent="0" algn="just">
              <a:buNone/>
            </a:pPr>
            <a:r>
              <a:rPr lang="en-US" dirty="0">
                <a:solidFill>
                  <a:schemeClr val="bg1"/>
                </a:solidFill>
              </a:rPr>
              <a:t>Archiver (JAR)</a:t>
            </a:r>
          </a:p>
          <a:p>
            <a:pPr marL="0" indent="0" algn="just">
              <a:buNone/>
            </a:pPr>
            <a:r>
              <a:rPr lang="en-US" dirty="0">
                <a:solidFill>
                  <a:schemeClr val="bg1"/>
                </a:solidFill>
              </a:rPr>
              <a:t>Documentation generator (Javadoc)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AF4E5AF-7046-2548-ACB9-3C4417639C1F}"/>
              </a:ext>
            </a:extLst>
          </p:cNvPr>
          <p:cNvSpPr/>
          <p:nvPr/>
        </p:nvSpPr>
        <p:spPr>
          <a:xfrm>
            <a:off x="469557" y="1690688"/>
            <a:ext cx="3039762" cy="3544201"/>
          </a:xfrm>
          <a:prstGeom prst="ellipse">
            <a:avLst/>
          </a:prstGeom>
          <a:solidFill>
            <a:schemeClr val="tx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Java Development Kit (JDK)</a:t>
            </a:r>
          </a:p>
        </p:txBody>
      </p:sp>
    </p:spTree>
    <p:extLst>
      <p:ext uri="{BB962C8B-B14F-4D97-AF65-F5344CB8AC3E}">
        <p14:creationId xmlns:p14="http://schemas.microsoft.com/office/powerpoint/2010/main" val="286326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D59A4-2956-6F49-AB59-38D6ECE2624D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tx1"/>
          </a:solidFill>
        </p:spPr>
        <p:txBody>
          <a:bodyPr>
            <a:normAutofit/>
          </a:bodyPr>
          <a:lstStyle/>
          <a:p>
            <a:pPr algn="r"/>
            <a:r>
              <a:rPr lang="en-US" sz="4800" dirty="0">
                <a:solidFill>
                  <a:schemeClr val="bg1"/>
                </a:solidFill>
              </a:rPr>
              <a:t>Components of JDK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AF4E5AF-7046-2548-ACB9-3C4417639C1F}"/>
              </a:ext>
            </a:extLst>
          </p:cNvPr>
          <p:cNvSpPr/>
          <p:nvPr/>
        </p:nvSpPr>
        <p:spPr>
          <a:xfrm>
            <a:off x="469557" y="2726722"/>
            <a:ext cx="2001794" cy="1927654"/>
          </a:xfrm>
          <a:prstGeom prst="ellipse">
            <a:avLst/>
          </a:prstGeom>
          <a:solidFill>
            <a:schemeClr val="tx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b="1" dirty="0"/>
              <a:t>JDK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10280BA-43A3-954E-98FF-EB0AFB28BC77}"/>
              </a:ext>
            </a:extLst>
          </p:cNvPr>
          <p:cNvSpPr/>
          <p:nvPr/>
        </p:nvSpPr>
        <p:spPr>
          <a:xfrm>
            <a:off x="4094206" y="1501346"/>
            <a:ext cx="2001794" cy="1927654"/>
          </a:xfrm>
          <a:prstGeom prst="ellipse">
            <a:avLst/>
          </a:prstGeom>
          <a:solidFill>
            <a:schemeClr val="tx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b="1" dirty="0"/>
              <a:t>JRE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0A88E9B-37DD-A84A-92FC-402D03A83C31}"/>
              </a:ext>
            </a:extLst>
          </p:cNvPr>
          <p:cNvSpPr/>
          <p:nvPr/>
        </p:nvSpPr>
        <p:spPr>
          <a:xfrm>
            <a:off x="8573530" y="1301580"/>
            <a:ext cx="1571368" cy="1325563"/>
          </a:xfrm>
          <a:prstGeom prst="ellipse">
            <a:avLst/>
          </a:prstGeom>
          <a:solidFill>
            <a:schemeClr val="tx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JVM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5364FC0-D03E-244D-A857-B64FF10030C1}"/>
              </a:ext>
            </a:extLst>
          </p:cNvPr>
          <p:cNvSpPr/>
          <p:nvPr/>
        </p:nvSpPr>
        <p:spPr>
          <a:xfrm>
            <a:off x="469557" y="4868562"/>
            <a:ext cx="3249827" cy="8155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“Minimal requirements to write and compile a Java program”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D0368E6-3A44-414D-A4AF-8881157A1346}"/>
              </a:ext>
            </a:extLst>
          </p:cNvPr>
          <p:cNvSpPr/>
          <p:nvPr/>
        </p:nvSpPr>
        <p:spPr>
          <a:xfrm>
            <a:off x="3562865" y="3672018"/>
            <a:ext cx="3249827" cy="8155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Java Runtime Environment</a:t>
            </a:r>
          </a:p>
          <a:p>
            <a:pPr algn="ctr"/>
            <a:r>
              <a:rPr lang="en-US" dirty="0"/>
              <a:t>(JRE) </a:t>
            </a:r>
            <a:r>
              <a:rPr lang="en-US" dirty="0">
                <a:sym typeface="Wingdings" pitchFamily="2" charset="2"/>
              </a:rPr>
              <a:t> Java RTE</a:t>
            </a:r>
            <a:endParaRPr lang="en-US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9E077B9-CBE8-5C4D-8CFE-EF5F5354C28C}"/>
              </a:ext>
            </a:extLst>
          </p:cNvPr>
          <p:cNvCxnSpPr/>
          <p:nvPr/>
        </p:nvCxnSpPr>
        <p:spPr>
          <a:xfrm>
            <a:off x="2891481" y="3126259"/>
            <a:ext cx="827903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E15885B-4360-CA47-B7D8-205DAC052130}"/>
              </a:ext>
            </a:extLst>
          </p:cNvPr>
          <p:cNvCxnSpPr/>
          <p:nvPr/>
        </p:nvCxnSpPr>
        <p:spPr>
          <a:xfrm>
            <a:off x="6664411" y="2772032"/>
            <a:ext cx="827903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1934F280-18FE-0545-9FAF-F779639A2ADD}"/>
              </a:ext>
            </a:extLst>
          </p:cNvPr>
          <p:cNvSpPr/>
          <p:nvPr/>
        </p:nvSpPr>
        <p:spPr>
          <a:xfrm>
            <a:off x="8573530" y="2824253"/>
            <a:ext cx="1707293" cy="1478690"/>
          </a:xfrm>
          <a:prstGeom prst="ellipse">
            <a:avLst/>
          </a:prstGeom>
          <a:solidFill>
            <a:schemeClr val="tx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Core classes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F94A048-B2DF-7940-8230-47EC498D33B5}"/>
              </a:ext>
            </a:extLst>
          </p:cNvPr>
          <p:cNvSpPr/>
          <p:nvPr/>
        </p:nvSpPr>
        <p:spPr>
          <a:xfrm>
            <a:off x="8583824" y="4604949"/>
            <a:ext cx="1707293" cy="1478690"/>
          </a:xfrm>
          <a:prstGeom prst="ellipse">
            <a:avLst/>
          </a:prstGeom>
          <a:solidFill>
            <a:schemeClr val="tx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Supporting files</a:t>
            </a:r>
          </a:p>
        </p:txBody>
      </p:sp>
    </p:spTree>
    <p:extLst>
      <p:ext uri="{BB962C8B-B14F-4D97-AF65-F5344CB8AC3E}">
        <p14:creationId xmlns:p14="http://schemas.microsoft.com/office/powerpoint/2010/main" val="4195294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4" grpId="0" animBg="1"/>
      <p:bldP spid="8" grpId="0" animBg="1"/>
      <p:bldP spid="12" grpId="0" animBg="1"/>
      <p:bldP spid="13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{A119E90B-A99C-AE4A-9BE9-A16DB7B1B26E}tf16401378</Template>
  <TotalTime>1792</TotalTime>
  <Words>1781</Words>
  <Application>Microsoft Macintosh PowerPoint</Application>
  <PresentationFormat>Widescreen</PresentationFormat>
  <Paragraphs>461</Paragraphs>
  <Slides>43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8" baseType="lpstr">
      <vt:lpstr>Arial</vt:lpstr>
      <vt:lpstr>Calibri</vt:lpstr>
      <vt:lpstr>Calibri Light</vt:lpstr>
      <vt:lpstr>Wingdings</vt:lpstr>
      <vt:lpstr>Office Theme</vt:lpstr>
      <vt:lpstr>Agenda </vt:lpstr>
      <vt:lpstr>Java Introduction</vt:lpstr>
      <vt:lpstr>Java Introduction</vt:lpstr>
      <vt:lpstr>What is Java?</vt:lpstr>
      <vt:lpstr>What is Java?</vt:lpstr>
      <vt:lpstr>Where is Java Used?</vt:lpstr>
      <vt:lpstr>How do JVM, JRE and JDK work?</vt:lpstr>
      <vt:lpstr>What is JDK?</vt:lpstr>
      <vt:lpstr>Components of JDK</vt:lpstr>
      <vt:lpstr>How do JVM, JRE and JDK work?</vt:lpstr>
      <vt:lpstr>How do JVM, JRE and JDK work?</vt:lpstr>
      <vt:lpstr>Java &amp; Eclipse Installation</vt:lpstr>
      <vt:lpstr>Java Installation</vt:lpstr>
      <vt:lpstr>Java Installation</vt:lpstr>
      <vt:lpstr>Eclipse IDE Installation</vt:lpstr>
      <vt:lpstr>First Java Program</vt:lpstr>
      <vt:lpstr>PowerPoint Presentation</vt:lpstr>
      <vt:lpstr>Variables &amp; Datatypes</vt:lpstr>
      <vt:lpstr>Variables</vt:lpstr>
      <vt:lpstr>Local Variable</vt:lpstr>
      <vt:lpstr>Instance Variable</vt:lpstr>
      <vt:lpstr>Static Variable</vt:lpstr>
      <vt:lpstr>Datatypes</vt:lpstr>
      <vt:lpstr>Datatypes</vt:lpstr>
      <vt:lpstr>Datatypes</vt:lpstr>
      <vt:lpstr>Datatype Conversions</vt:lpstr>
      <vt:lpstr>Data Operations in Java</vt:lpstr>
      <vt:lpstr>Data Operations in Java</vt:lpstr>
      <vt:lpstr>Data Operations in Java</vt:lpstr>
      <vt:lpstr>Programming Constructs</vt:lpstr>
      <vt:lpstr>Programming Constructs</vt:lpstr>
      <vt:lpstr>Selection Statements</vt:lpstr>
      <vt:lpstr>if  statement</vt:lpstr>
      <vt:lpstr>switch  statement</vt:lpstr>
      <vt:lpstr>Iteration Statements</vt:lpstr>
      <vt:lpstr>Iteration  statement</vt:lpstr>
      <vt:lpstr>do while  statement</vt:lpstr>
      <vt:lpstr>while  statement</vt:lpstr>
      <vt:lpstr>for  statement</vt:lpstr>
      <vt:lpstr>break statement</vt:lpstr>
      <vt:lpstr>continue statement</vt:lpstr>
      <vt:lpstr>Control Statement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Agenda </dc:title>
  <dc:creator>Sree Kalyan Devaki</dc:creator>
  <cp:lastModifiedBy>Sree Kalyan Devaki</cp:lastModifiedBy>
  <cp:revision>53</cp:revision>
  <dcterms:created xsi:type="dcterms:W3CDTF">2022-02-18T07:20:58Z</dcterms:created>
  <dcterms:modified xsi:type="dcterms:W3CDTF">2022-02-22T19:11:20Z</dcterms:modified>
</cp:coreProperties>
</file>